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256" r:id="rId3"/>
    <p:sldId id="271" r:id="rId5"/>
    <p:sldId id="257" r:id="rId6"/>
    <p:sldId id="322" r:id="rId7"/>
    <p:sldId id="323" r:id="rId8"/>
    <p:sldId id="258" r:id="rId9"/>
    <p:sldId id="274" r:id="rId10"/>
    <p:sldId id="276" r:id="rId11"/>
    <p:sldId id="277" r:id="rId12"/>
    <p:sldId id="299" r:id="rId13"/>
    <p:sldId id="325" r:id="rId14"/>
    <p:sldId id="324" r:id="rId15"/>
    <p:sldId id="280" r:id="rId16"/>
    <p:sldId id="296" r:id="rId17"/>
    <p:sldId id="293" r:id="rId18"/>
    <p:sldId id="347" r:id="rId19"/>
    <p:sldId id="348" r:id="rId20"/>
    <p:sldId id="349" r:id="rId21"/>
    <p:sldId id="311" r:id="rId22"/>
    <p:sldId id="281" r:id="rId23"/>
    <p:sldId id="326" r:id="rId24"/>
    <p:sldId id="327" r:id="rId25"/>
    <p:sldId id="350" r:id="rId26"/>
    <p:sldId id="389" r:id="rId27"/>
    <p:sldId id="388" r:id="rId28"/>
    <p:sldId id="328" r:id="rId29"/>
    <p:sldId id="300" r:id="rId30"/>
    <p:sldId id="366" r:id="rId31"/>
    <p:sldId id="371" r:id="rId32"/>
    <p:sldId id="367" r:id="rId33"/>
    <p:sldId id="369" r:id="rId34"/>
    <p:sldId id="370" r:id="rId35"/>
    <p:sldId id="283" r:id="rId36"/>
    <p:sldId id="368" r:id="rId37"/>
    <p:sldId id="382" r:id="rId38"/>
    <p:sldId id="312" r:id="rId39"/>
    <p:sldId id="301" r:id="rId40"/>
    <p:sldId id="297" r:id="rId41"/>
    <p:sldId id="295" r:id="rId42"/>
    <p:sldId id="294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9"/>
    <a:srgbClr val="FF3C37"/>
    <a:srgbClr val="86EDFD"/>
    <a:srgbClr val="159FDD"/>
    <a:srgbClr val="1286BA"/>
    <a:srgbClr val="138FC7"/>
    <a:srgbClr val="1181B3"/>
    <a:srgbClr val="584D5E"/>
    <a:srgbClr val="DDDCE2"/>
    <a:srgbClr val="B4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53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CFF56-3F64-4027-8D93-4D43CCB44B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0FFA5-1BA8-4110-A96A-63749EA03E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02F78-EB2E-4E2F-814F-23438320A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00AB8-3ED4-4EE4-9BC8-476788F339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此三者使用中介者类衔接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我们的主程序可以非常方便地增删子系统，我们设计了SystemDefine类来存放全局变量，当进行具体的项目开发时可以使用需要的子系统来进行操作。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为了更好的实现游戏主循环，我们为游戏中的各个需要循环更新的对象设计了一套生命周期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由于子系统数量太多就不一一细说了，但是他们有一个共同的特点就是都继承于IGameMgr这个抽象类。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角色架构还会与装备和道具系统关联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t>这里主要以UI框架为例介绍一下子系统，其他子系统的相关说明我写在框架的技术文档里了。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挑选了比较重要的3篇放在PPT中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目前我们所看到的游戏软件界面大多基于DirectX或OpenGL两大图形API。由于API的支持非常基础，因此首先出现了基于图形API的游戏框架、它主要负责的部分是渲染；而后出现了涵盖各种游戏开发组件的游戏引擎，如Ogre，Unreal等。到现代，游戏引擎已经趋于成熟，商业引擎如Unity3D，UE4，NeoX引擎已经被广泛使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特定类型的游戏框架有</a:t>
            </a:r>
            <a:r>
              <a:rPr lang="en-US" altLang="zh-CN"/>
              <a:t>Unity</a:t>
            </a:r>
            <a:r>
              <a:rPr lang="zh-CN" altLang="en-US"/>
              <a:t>文字游戏框架Visual Novel，</a:t>
            </a:r>
            <a:r>
              <a:rPr lang="en-US" altLang="zh-CN"/>
              <a:t>uMMORPG</a:t>
            </a:r>
            <a:r>
              <a:rPr lang="zh-CN" altLang="en-US"/>
              <a:t>框架等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大量Mono生命周期函数的运行顺序在Unity中是难以控制的</a:t>
            </a:r>
            <a:endParaRPr lang="zh-CN" altLang="en-US"/>
          </a:p>
          <a:p>
            <a:r>
              <a:rPr lang="zh-CN" altLang="en-US"/>
              <a:t>脚本不继承Monobehavior有很多好处，比如可以不使用反射调用以优化性能；让程序更好的进行动态控制，而避开了在Unity的Inspector编辑器赋值和对象绑定的不确定性。确保数据拥有统一的来源，降低了意外错误发生的可能性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对于一个中大型游戏来说，其必定是由许多不同的模块组成的。它需要满足软件工程的模块化，高内聚，低耦合等设计原则。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框架的底层是一个循环结构，主要由这4个类构成。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框架的总体结构可以分为三个部分：游戏主循环部分负责处理输入，更新状态，渲染游戏……</a:t>
            </a:r>
            <a:endParaRPr lang="zh-CN" altLang="en-US"/>
          </a:p>
          <a:p>
            <a:r>
              <a:rPr lang="zh-CN" altLang="en-US"/>
              <a:t>游戏主程序部分即使用外观模式来管理子系统，并将各个系统模块化……</a:t>
            </a:r>
            <a:endParaRPr lang="zh-CN" altLang="en-US"/>
          </a:p>
          <a:p>
            <a:r>
              <a:rPr lang="zh-CN" altLang="en-US"/>
              <a:t>框架子系统部分是各个负责所属模块的功能的子系统，他们要遵循一套共同的规范。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控制类基于ICharacter类，负责角色的实际控制；属性类基于ICharacterMono类，记录角色的属性，执行和Mono相关的操作。武器类基于IWeaponMono，它会负责武器的碰撞检测和攻击判定等部分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75000"/>
            </a:schemeClr>
          </a:fgClr>
          <a:bgClr>
            <a:srgbClr val="DDDC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>
            <a:fillRect/>
          </a:stretch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3956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1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D:\图片\作品共享\ÉãÍ¼Íø_500399328_banner.jpgÉãÍ¼Íø_500399328_banner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635" y="-635000"/>
            <a:ext cx="12188825" cy="812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466850"/>
            <a:ext cx="12192000" cy="3400425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94800" y="1466850"/>
            <a:ext cx="2995244" cy="3400425"/>
          </a:xfrm>
          <a:prstGeom prst="rect">
            <a:avLst/>
          </a:prstGeom>
          <a:solidFill>
            <a:srgbClr val="118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78460" y="1816721"/>
            <a:ext cx="8609965" cy="2700681"/>
            <a:chOff x="4498806" y="3124080"/>
            <a:chExt cx="4790331" cy="2060211"/>
          </a:xfrm>
        </p:grpSpPr>
        <p:sp>
          <p:nvSpPr>
            <p:cNvPr id="9" name="TextBox 25"/>
            <p:cNvSpPr txBox="1"/>
            <p:nvPr/>
          </p:nvSpPr>
          <p:spPr>
            <a:xfrm>
              <a:off x="4498806" y="4762371"/>
              <a:ext cx="4680520" cy="4219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40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计算机科学与技术专业 </a:t>
              </a:r>
              <a:endPara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" name="TextBox 29"/>
            <p:cNvSpPr txBox="1"/>
            <p:nvPr/>
          </p:nvSpPr>
          <p:spPr>
            <a:xfrm>
              <a:off x="4498806" y="3124080"/>
              <a:ext cx="4680520" cy="49215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40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sz="2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信息工程学院 计算机系</a:t>
              </a:r>
              <a:endParaRPr 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98806" y="3947635"/>
              <a:ext cx="4790331" cy="53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基于Unity3D的游戏框架设计与实现</a:t>
              </a:r>
              <a:endParaRPr lang="zh-CN" altLang="en-US" sz="4000" b="1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sp>
        <p:nvSpPr>
          <p:cNvPr id="26" name="TextBox 34"/>
          <p:cNvSpPr txBox="1"/>
          <p:nvPr/>
        </p:nvSpPr>
        <p:spPr>
          <a:xfrm>
            <a:off x="10261982" y="2159539"/>
            <a:ext cx="1396618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答辩人</a:t>
            </a:r>
            <a:endParaRPr lang="en-US" altLang="zh-CN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Anotts</a:t>
            </a:r>
            <a:endParaRPr lang="en-US" altLang="zh-CN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TextBox 34"/>
          <p:cNvSpPr txBox="1"/>
          <p:nvPr/>
        </p:nvSpPr>
        <p:spPr>
          <a:xfrm>
            <a:off x="10261982" y="3541089"/>
            <a:ext cx="1396618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导师</a:t>
            </a:r>
            <a:endParaRPr lang="en-US" altLang="zh-CN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Mentor</a:t>
            </a:r>
            <a:endParaRPr lang="en-US" altLang="zh-CN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26110" y="2717165"/>
            <a:ext cx="82003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45795" y="3790315"/>
            <a:ext cx="81807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9490030" y="2225614"/>
            <a:ext cx="655271" cy="606514"/>
            <a:chOff x="385338" y="2302387"/>
            <a:chExt cx="995227" cy="921175"/>
          </a:xfrm>
        </p:grpSpPr>
        <p:sp>
          <p:nvSpPr>
            <p:cNvPr id="2" name="菱形 1"/>
            <p:cNvSpPr/>
            <p:nvPr/>
          </p:nvSpPr>
          <p:spPr>
            <a:xfrm>
              <a:off x="403412" y="2492188"/>
              <a:ext cx="977153" cy="355553"/>
            </a:xfrm>
            <a:prstGeom prst="diamond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94447" y="2669965"/>
              <a:ext cx="0" cy="33321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28918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237130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/>
            <p:cNvSpPr/>
            <p:nvPr/>
          </p:nvSpPr>
          <p:spPr>
            <a:xfrm rot="8081288">
              <a:off x="406190" y="2281535"/>
              <a:ext cx="921175" cy="962880"/>
            </a:xfrm>
            <a:prstGeom prst="arc">
              <a:avLst>
                <a:gd name="adj1" fmla="val 15943526"/>
                <a:gd name="adj2" fmla="val 23334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400431" y="3639828"/>
            <a:ext cx="813169" cy="555009"/>
            <a:chOff x="-1129498" y="1162050"/>
            <a:chExt cx="1400826" cy="956101"/>
          </a:xfrm>
        </p:grpSpPr>
        <p:sp>
          <p:nvSpPr>
            <p:cNvPr id="22" name="椭圆 21"/>
            <p:cNvSpPr/>
            <p:nvPr/>
          </p:nvSpPr>
          <p:spPr>
            <a:xfrm>
              <a:off x="-590550" y="1162050"/>
              <a:ext cx="533400" cy="533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893604" y="1734909"/>
              <a:ext cx="1164932" cy="383242"/>
            </a:xfrm>
            <a:custGeom>
              <a:avLst/>
              <a:gdLst>
                <a:gd name="connsiteX0" fmla="*/ 582466 w 1164932"/>
                <a:gd name="connsiteY0" fmla="*/ 0 h 383242"/>
                <a:gd name="connsiteX1" fmla="*/ 1128199 w 1164932"/>
                <a:gd name="connsiteY1" fmla="*/ 310762 h 383242"/>
                <a:gd name="connsiteX2" fmla="*/ 1164932 w 1164932"/>
                <a:gd name="connsiteY2" fmla="*/ 383242 h 383242"/>
                <a:gd name="connsiteX3" fmla="*/ 0 w 1164932"/>
                <a:gd name="connsiteY3" fmla="*/ 383242 h 383242"/>
                <a:gd name="connsiteX4" fmla="*/ 36733 w 1164932"/>
                <a:gd name="connsiteY4" fmla="*/ 310762 h 383242"/>
                <a:gd name="connsiteX5" fmla="*/ 582466 w 1164932"/>
                <a:gd name="connsiteY5" fmla="*/ 0 h 38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32" h="383242">
                  <a:moveTo>
                    <a:pt x="582466" y="0"/>
                  </a:moveTo>
                  <a:cubicBezTo>
                    <a:pt x="809639" y="0"/>
                    <a:pt x="1009928" y="123270"/>
                    <a:pt x="1128199" y="310762"/>
                  </a:cubicBezTo>
                  <a:lnTo>
                    <a:pt x="1164932" y="383242"/>
                  </a:lnTo>
                  <a:lnTo>
                    <a:pt x="0" y="383242"/>
                  </a:lnTo>
                  <a:lnTo>
                    <a:pt x="36733" y="310762"/>
                  </a:lnTo>
                  <a:cubicBezTo>
                    <a:pt x="155004" y="123270"/>
                    <a:pt x="355294" y="0"/>
                    <a:pt x="582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-1129498" y="1191984"/>
              <a:ext cx="428625" cy="7143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平行四边形 75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第二章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关键技术综述</a:t>
            </a:r>
            <a:endParaRPr lang="zh-CN" altLang="en-US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9" name="平行四边形 78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0" name="平行四边形 79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Rectangle 628"/>
          <p:cNvSpPr>
            <a:spLocks noChangeArrowheads="1"/>
          </p:cNvSpPr>
          <p:nvPr/>
        </p:nvSpPr>
        <p:spPr bwMode="auto">
          <a:xfrm>
            <a:off x="6623883" y="2656172"/>
            <a:ext cx="4513394" cy="353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Unity3D是一款基于Entity-Component-System（实体-组件-系统）架构的游戏开发引擎。</a:t>
            </a:r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每个游戏都建立在一个个虚拟场景之上。</a:t>
            </a:r>
            <a:endParaRPr lang="zh-CN" altLang="en-GB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GB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GB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每个场景中都存在许多不同的物体。</a:t>
            </a:r>
            <a:endParaRPr lang="zh-CN" altLang="en-GB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GB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GB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每一个物体又可以挂载许多可通用的组件。</a:t>
            </a:r>
            <a:endParaRPr lang="zh-CN" altLang="en-GB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由此</a:t>
            </a:r>
            <a:r>
              <a:rPr lang="en-GB" alt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构成了物体-组件-场景的架构</a:t>
            </a:r>
            <a:r>
              <a:rPr lang="zh-CN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GB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623882" y="1439660"/>
            <a:ext cx="1941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86BA"/>
                </a:solidFill>
              </a:rPr>
              <a:t>ECS</a:t>
            </a:r>
            <a:r>
              <a:rPr lang="zh-CN" altLang="en-US" sz="3600" b="1" dirty="0">
                <a:solidFill>
                  <a:srgbClr val="1286BA"/>
                </a:solidFill>
              </a:rPr>
              <a:t>架构</a:t>
            </a:r>
            <a:endParaRPr lang="zh-CN" altLang="en-US" sz="3600" b="1" dirty="0">
              <a:solidFill>
                <a:srgbClr val="1286BA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726555" y="2247900"/>
            <a:ext cx="1685925" cy="0"/>
          </a:xfrm>
          <a:prstGeom prst="line">
            <a:avLst/>
          </a:prstGeom>
          <a:ln w="38100">
            <a:solidFill>
              <a:srgbClr val="12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-2147482593" descr="引擎模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2273935"/>
            <a:ext cx="5779770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66330" y="1353390"/>
            <a:ext cx="31686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Unity3D</a:t>
            </a:r>
            <a:r>
              <a:rPr lang="zh-CN" altLang="en-US" sz="4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引擎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530" y="414655"/>
            <a:ext cx="2607945" cy="1467485"/>
          </a:xfrm>
          <a:prstGeom prst="rect">
            <a:avLst/>
          </a:prstGeom>
        </p:spPr>
      </p:pic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983615" y="6251575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Unity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引擎组件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3865" y="2084705"/>
            <a:ext cx="5278755" cy="3974465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6" name="平行四边形 75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第二章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关键技术综述</a:t>
            </a:r>
            <a:endParaRPr lang="zh-CN" altLang="en-US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9" name="平行四边形 78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0" name="平行四边形 79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Rectangle 628"/>
          <p:cNvSpPr>
            <a:spLocks noChangeArrowheads="1"/>
          </p:cNvSpPr>
          <p:nvPr/>
        </p:nvSpPr>
        <p:spPr bwMode="auto">
          <a:xfrm>
            <a:off x="694253" y="2348832"/>
            <a:ext cx="4513394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游戏UI的开发分两个部分, 一是UI界面的设计, 另一个是</a:t>
            </a:r>
            <a:r>
              <a:rPr lang="zh-CN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与</a:t>
            </a:r>
            <a:r>
              <a:rPr lang="en-GB" alt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相应</a:t>
            </a:r>
            <a:r>
              <a:rPr lang="en-GB" alt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的程序开发</a:t>
            </a:r>
            <a:r>
              <a:rPr lang="zh-CN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GB" alt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UGUI是Unity官方的</a:t>
            </a:r>
            <a:r>
              <a:rPr lang="en-US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GUI</a:t>
            </a:r>
            <a:r>
              <a:rPr lang="en-GB" alt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组件</a:t>
            </a:r>
            <a:r>
              <a:rPr lang="zh-CN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，可以轻松快捷地在游戏中建立用户界面。</a:t>
            </a:r>
            <a:endParaRPr lang="zh-CN" altLang="en-GB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设计部分</a:t>
            </a:r>
            <a:r>
              <a:rPr lang="en-GB" alt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提供了Canvas、Image、Text、Button、Panel等多个UI组件</a:t>
            </a:r>
            <a:r>
              <a:rPr lang="zh-CN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GB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程序部分</a:t>
            </a:r>
            <a:r>
              <a:rPr lang="en-GB" alt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提供了简单易用的API使得UI交互变得轻松直接、效果可见。</a:t>
            </a:r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14681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UGUI</a:t>
            </a:r>
            <a:endParaRPr 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6" name="图片 5" descr="TIM图片201708242251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8730" y="1463040"/>
            <a:ext cx="5257800" cy="4733925"/>
          </a:xfrm>
          <a:prstGeom prst="rect">
            <a:avLst/>
          </a:prstGeom>
        </p:spPr>
      </p:pic>
    </p:spTree>
  </p:cSld>
  <p:clrMapOvr>
    <a:masterClrMapping/>
  </p:clrMapOvr>
  <p:transition>
    <p:strip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66330" y="13533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脚本系统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6" name="平行四边形 75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第二章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关键技术综述</a:t>
            </a:r>
            <a:endParaRPr lang="zh-CN" altLang="en-US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9" name="平行四边形 78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0" name="平行四边形 79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-214748261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6285" y="2287270"/>
            <a:ext cx="7321550" cy="2609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" name="Rectangle 628"/>
          <p:cNvSpPr>
            <a:spLocks noChangeArrowheads="1"/>
          </p:cNvSpPr>
          <p:nvPr/>
        </p:nvSpPr>
        <p:spPr bwMode="auto">
          <a:xfrm>
            <a:off x="443865" y="2348865"/>
            <a:ext cx="383730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在Unity3D中，游戏脚本一般是指继承了MonoBehaviour类的一系列代码文件。</a:t>
            </a:r>
            <a:endParaRPr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通过桥接Mono的方式，可以使用C#作为脚本语言编写逻辑，C/C++仅作为引擎底层</a:t>
            </a:r>
            <a:r>
              <a:rPr 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Mono</a:t>
            </a:r>
            <a:r>
              <a: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为脚本制定了一些事件函数，这些函数的顺序执行构成了</a:t>
            </a:r>
            <a:r>
              <a:rPr lang="en-US" altLang="zh-CN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Unity</a:t>
            </a:r>
            <a:r>
              <a: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脚本的生命周期。</a:t>
            </a:r>
            <a:endParaRPr lang="zh-CN" alt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974080" y="5168265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Unity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脚本生命周期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第二章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关键技术综述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设计模式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Rectangle 96"/>
          <p:cNvSpPr/>
          <p:nvPr/>
        </p:nvSpPr>
        <p:spPr>
          <a:xfrm>
            <a:off x="1726815" y="3703750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确认类只有一个对象，并提供一个全局的方法来获取这个对象</a:t>
            </a:r>
            <a:r>
              <a: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。</a:t>
            </a:r>
            <a:endParaRPr lang="zh-CN" alt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26814" y="3389168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单例模式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834475" y="3703750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96"/>
          <p:cNvSpPr/>
          <p:nvPr/>
        </p:nvSpPr>
        <p:spPr>
          <a:xfrm>
            <a:off x="7779127" y="3740243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为子系统提供一个统一的高层接口，使得子系统更容易使用。</a:t>
            </a:r>
            <a:endParaRPr 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779126" y="3425661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外观模式</a:t>
            </a:r>
            <a:endParaRPr lang="zh-CN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886787" y="3740243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96"/>
          <p:cNvSpPr/>
          <p:nvPr/>
        </p:nvSpPr>
        <p:spPr>
          <a:xfrm>
            <a:off x="1726815" y="4693848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将抽象与实现分离，使二者可以独立地变化。</a:t>
            </a:r>
            <a:endParaRPr 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26814" y="437926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桥接模式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834475" y="4693848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96"/>
          <p:cNvSpPr/>
          <p:nvPr/>
        </p:nvSpPr>
        <p:spPr>
          <a:xfrm>
            <a:off x="7779127" y="4730341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定义一个中介者对象，该对象封装了系统中对象间的交互方式。</a:t>
            </a:r>
            <a:endParaRPr 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779126" y="4415759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中介者模式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7886787" y="4730341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96"/>
          <p:cNvSpPr/>
          <p:nvPr/>
        </p:nvSpPr>
        <p:spPr>
          <a:xfrm>
            <a:off x="1726815" y="5720439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当主题对象的状态发生变化时，所有观察者对象都会得到通知。</a:t>
            </a:r>
            <a:endParaRPr 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726814" y="5405857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观察者模式</a:t>
            </a:r>
            <a:endParaRPr lang="zh-CN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834475" y="5720439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058386" y="3389168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FF5B59"/>
                </a:solidFill>
              </a:rPr>
              <a:t>1</a:t>
            </a:r>
            <a:endParaRPr lang="en-US" altLang="zh-CN" sz="6600" dirty="0">
              <a:solidFill>
                <a:srgbClr val="FF5B59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167561" y="3389168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2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58386" y="4262336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3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67561" y="4262336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FF5B59"/>
                </a:solidFill>
              </a:rPr>
              <a:t>4</a:t>
            </a:r>
            <a:endParaRPr lang="zh-CN" altLang="en-US" sz="6600" dirty="0">
              <a:solidFill>
                <a:srgbClr val="FF5B59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58386" y="5253561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FF5B59"/>
                </a:solidFill>
              </a:rPr>
              <a:t>5</a:t>
            </a:r>
            <a:endParaRPr lang="en-US" altLang="zh-CN" sz="6600" dirty="0">
              <a:solidFill>
                <a:srgbClr val="FF5B59"/>
              </a:solidFill>
            </a:endParaRPr>
          </a:p>
        </p:txBody>
      </p:sp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923925" y="2308803"/>
            <a:ext cx="103441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chemeClr val="bg2"/>
                </a:solidFill>
                <a:latin typeface="+mn-ea"/>
              </a:rPr>
              <a:t>在软件工程中，设计模式（</a:t>
            </a:r>
            <a:r>
              <a:rPr lang="en-US" altLang="en-GB" sz="1600">
                <a:solidFill>
                  <a:schemeClr val="bg2"/>
                </a:solidFill>
                <a:latin typeface="+mn-ea"/>
              </a:rPr>
              <a:t>D</a:t>
            </a:r>
            <a:r>
              <a:rPr lang="en-GB" altLang="zh-CN" sz="1600">
                <a:solidFill>
                  <a:schemeClr val="bg2"/>
                </a:solidFill>
                <a:latin typeface="+mn-ea"/>
              </a:rPr>
              <a:t>esign </a:t>
            </a:r>
            <a:r>
              <a:rPr lang="en-US" altLang="en-GB" sz="1600">
                <a:solidFill>
                  <a:schemeClr val="bg2"/>
                </a:solidFill>
                <a:latin typeface="+mn-ea"/>
              </a:rPr>
              <a:t>P</a:t>
            </a:r>
            <a:r>
              <a:rPr lang="en-GB" altLang="zh-CN" sz="1600">
                <a:solidFill>
                  <a:schemeClr val="bg2"/>
                </a:solidFill>
                <a:latin typeface="+mn-ea"/>
              </a:rPr>
              <a:t>attern）是对软件设计中各种</a:t>
            </a:r>
            <a:r>
              <a:rPr lang="zh-CN" altLang="en-GB" sz="1600">
                <a:solidFill>
                  <a:schemeClr val="bg2"/>
                </a:solidFill>
                <a:latin typeface="+mn-ea"/>
              </a:rPr>
              <a:t>反复出现的</a:t>
            </a:r>
            <a:r>
              <a:rPr lang="en-GB" altLang="zh-CN" sz="1600">
                <a:solidFill>
                  <a:schemeClr val="bg2"/>
                </a:solidFill>
                <a:latin typeface="+mn-ea"/>
              </a:rPr>
              <a:t>问题所提出的解决方案。</a:t>
            </a:r>
            <a:endParaRPr lang="en-GB" altLang="zh-CN" sz="1600">
              <a:solidFill>
                <a:schemeClr val="bg2"/>
              </a:solidFill>
              <a:latin typeface="+mn-ea"/>
            </a:endParaRPr>
          </a:p>
        </p:txBody>
      </p:sp>
      <p:cxnSp>
        <p:nvCxnSpPr>
          <p:cNvPr id="9" name="Straight Connector 49"/>
          <p:cNvCxnSpPr/>
          <p:nvPr/>
        </p:nvCxnSpPr>
        <p:spPr>
          <a:xfrm>
            <a:off x="1071245" y="3063875"/>
            <a:ext cx="97599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strip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2590800"/>
            <a:ext cx="12192000" cy="2124635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平行四边形 75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第二章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关键技术综述</a:t>
            </a:r>
            <a:endParaRPr lang="zh-CN" altLang="en-US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9" name="平行四边形 78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0" name="平行四边形 79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266330" y="135339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插件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8" name="Chevron 54"/>
          <p:cNvSpPr/>
          <p:nvPr/>
        </p:nvSpPr>
        <p:spPr bwMode="auto">
          <a:xfrm>
            <a:off x="3771901" y="3032759"/>
            <a:ext cx="1071562" cy="912328"/>
          </a:xfrm>
          <a:prstGeom prst="chevron">
            <a:avLst>
              <a:gd name="adj" fmla="val 62310"/>
            </a:avLst>
          </a:prstGeom>
          <a:solidFill>
            <a:srgbClr val="159FDD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6" name="TextBox 32"/>
          <p:cNvSpPr txBox="1">
            <a:spLocks noChangeArrowheads="1"/>
          </p:cNvSpPr>
          <p:nvPr/>
        </p:nvSpPr>
        <p:spPr bwMode="auto">
          <a:xfrm>
            <a:off x="5160919" y="4025151"/>
            <a:ext cx="2085975" cy="46037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400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SFramework</a:t>
            </a:r>
            <a:endParaRPr lang="en-US" sz="2400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7" name="TextBox 33"/>
          <p:cNvSpPr txBox="1">
            <a:spLocks noChangeArrowheads="1"/>
          </p:cNvSpPr>
          <p:nvPr/>
        </p:nvSpPr>
        <p:spPr bwMode="auto">
          <a:xfrm>
            <a:off x="1742363" y="4025452"/>
            <a:ext cx="1401445" cy="46037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LitJSON</a:t>
            </a:r>
            <a:endParaRPr lang="en-US" sz="2400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1" name="Rectangle 60"/>
          <p:cNvSpPr>
            <a:spLocks noChangeArrowheads="1"/>
          </p:cNvSpPr>
          <p:nvPr/>
        </p:nvSpPr>
        <p:spPr bwMode="auto">
          <a:xfrm>
            <a:off x="1190625" y="4945416"/>
            <a:ext cx="25050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用于处理JSON字符串的序列化 </a:t>
            </a:r>
            <a:r>
              <a:rPr lang="zh-CN" altLang="en-GB" sz="160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和反序列化</a:t>
            </a:r>
            <a:r>
              <a:rPr lang="en-GB" altLang="zh-CN" sz="160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GB" altLang="zh-CN" sz="160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2" name="Rectangle 61"/>
          <p:cNvSpPr>
            <a:spLocks noChangeArrowheads="1"/>
          </p:cNvSpPr>
          <p:nvPr/>
        </p:nvSpPr>
        <p:spPr bwMode="auto">
          <a:xfrm>
            <a:off x="4951040" y="4945416"/>
            <a:ext cx="25050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GB" sz="16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通过集成插件来简化某些功能的实现。</a:t>
            </a:r>
            <a:endParaRPr lang="zh-CN" altLang="en-GB" sz="16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3" name="Rectangle 62"/>
          <p:cNvSpPr>
            <a:spLocks noChangeArrowheads="1"/>
          </p:cNvSpPr>
          <p:nvPr/>
        </p:nvSpPr>
        <p:spPr bwMode="auto">
          <a:xfrm>
            <a:off x="8539480" y="4945416"/>
            <a:ext cx="25050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是一个行为树插件</a:t>
            </a:r>
            <a:r>
              <a:rPr lang="zh-CN" altLang="en-GB" sz="160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，提供了丰富的 API 可以让使用者轻松的创建出强大的 AI 系统。</a:t>
            </a:r>
            <a:endParaRPr lang="zh-CN" altLang="en-GB" sz="160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4" name="TextBox 32"/>
          <p:cNvSpPr txBox="1">
            <a:spLocks noChangeArrowheads="1"/>
          </p:cNvSpPr>
          <p:nvPr/>
        </p:nvSpPr>
        <p:spPr bwMode="auto">
          <a:xfrm>
            <a:off x="8295969" y="4025152"/>
            <a:ext cx="2992120" cy="46037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altLang="zh-CN" sz="2400" b="1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Behavior Designer</a:t>
            </a:r>
            <a:endParaRPr altLang="zh-CN" sz="2400" b="1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5" name="Group 32"/>
          <p:cNvGrpSpPr>
            <a:grpSpLocks noChangeAspect="1"/>
          </p:cNvGrpSpPr>
          <p:nvPr/>
        </p:nvGrpSpPr>
        <p:grpSpPr bwMode="auto">
          <a:xfrm>
            <a:off x="5533869" y="2958380"/>
            <a:ext cx="1269999" cy="901701"/>
            <a:chOff x="4354" y="1098"/>
            <a:chExt cx="800" cy="568"/>
          </a:xfrm>
          <a:solidFill>
            <a:schemeClr val="bg1"/>
          </a:solidFill>
        </p:grpSpPr>
        <p:sp>
          <p:nvSpPr>
            <p:cNvPr id="11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2" name="Group 41"/>
          <p:cNvGrpSpPr>
            <a:grpSpLocks noChangeAspect="1"/>
          </p:cNvGrpSpPr>
          <p:nvPr/>
        </p:nvGrpSpPr>
        <p:grpSpPr bwMode="auto">
          <a:xfrm>
            <a:off x="9192418" y="2985685"/>
            <a:ext cx="1208088" cy="900113"/>
            <a:chOff x="5314" y="1097"/>
            <a:chExt cx="761" cy="567"/>
          </a:xfrm>
          <a:solidFill>
            <a:schemeClr val="bg1"/>
          </a:solidFill>
        </p:grpSpPr>
        <p:sp>
          <p:nvSpPr>
            <p:cNvPr id="123" name="Freeform 42"/>
            <p:cNvSpPr/>
            <p:nvPr/>
          </p:nvSpPr>
          <p:spPr bwMode="auto">
            <a:xfrm>
              <a:off x="5481" y="1573"/>
              <a:ext cx="244" cy="91"/>
            </a:xfrm>
            <a:custGeom>
              <a:avLst/>
              <a:gdLst>
                <a:gd name="T0" fmla="*/ 204 w 257"/>
                <a:gd name="T1" fmla="*/ 54 h 95"/>
                <a:gd name="T2" fmla="*/ 204 w 257"/>
                <a:gd name="T3" fmla="*/ 10 h 95"/>
                <a:gd name="T4" fmla="*/ 201 w 257"/>
                <a:gd name="T5" fmla="*/ 3 h 95"/>
                <a:gd name="T6" fmla="*/ 194 w 257"/>
                <a:gd name="T7" fmla="*/ 0 h 95"/>
                <a:gd name="T8" fmla="*/ 63 w 257"/>
                <a:gd name="T9" fmla="*/ 0 h 95"/>
                <a:gd name="T10" fmla="*/ 56 w 257"/>
                <a:gd name="T11" fmla="*/ 3 h 95"/>
                <a:gd name="T12" fmla="*/ 53 w 257"/>
                <a:gd name="T13" fmla="*/ 10 h 95"/>
                <a:gd name="T14" fmla="*/ 53 w 257"/>
                <a:gd name="T15" fmla="*/ 54 h 95"/>
                <a:gd name="T16" fmla="*/ 1 w 257"/>
                <a:gd name="T17" fmla="*/ 82 h 95"/>
                <a:gd name="T18" fmla="*/ 0 w 257"/>
                <a:gd name="T19" fmla="*/ 84 h 95"/>
                <a:gd name="T20" fmla="*/ 0 w 257"/>
                <a:gd name="T21" fmla="*/ 85 h 95"/>
                <a:gd name="T22" fmla="*/ 0 w 257"/>
                <a:gd name="T23" fmla="*/ 92 h 95"/>
                <a:gd name="T24" fmla="*/ 1 w 257"/>
                <a:gd name="T25" fmla="*/ 94 h 95"/>
                <a:gd name="T26" fmla="*/ 3 w 257"/>
                <a:gd name="T27" fmla="*/ 95 h 95"/>
                <a:gd name="T28" fmla="*/ 254 w 257"/>
                <a:gd name="T29" fmla="*/ 95 h 95"/>
                <a:gd name="T30" fmla="*/ 256 w 257"/>
                <a:gd name="T31" fmla="*/ 94 h 95"/>
                <a:gd name="T32" fmla="*/ 257 w 257"/>
                <a:gd name="T33" fmla="*/ 92 h 95"/>
                <a:gd name="T34" fmla="*/ 257 w 257"/>
                <a:gd name="T35" fmla="*/ 85 h 95"/>
                <a:gd name="T36" fmla="*/ 257 w 257"/>
                <a:gd name="T37" fmla="*/ 84 h 95"/>
                <a:gd name="T38" fmla="*/ 256 w 257"/>
                <a:gd name="T39" fmla="*/ 82 h 95"/>
                <a:gd name="T40" fmla="*/ 204 w 257"/>
                <a:gd name="T41" fmla="*/ 5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95">
                  <a:moveTo>
                    <a:pt x="204" y="54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7"/>
                    <a:pt x="203" y="5"/>
                    <a:pt x="201" y="3"/>
                  </a:cubicBezTo>
                  <a:cubicBezTo>
                    <a:pt x="199" y="1"/>
                    <a:pt x="197" y="0"/>
                    <a:pt x="1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8" y="1"/>
                    <a:pt x="56" y="3"/>
                  </a:cubicBezTo>
                  <a:cubicBezTo>
                    <a:pt x="54" y="5"/>
                    <a:pt x="53" y="7"/>
                    <a:pt x="53" y="10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3"/>
                    <a:pt x="0" y="83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1" y="94"/>
                  </a:cubicBezTo>
                  <a:cubicBezTo>
                    <a:pt x="1" y="95"/>
                    <a:pt x="2" y="95"/>
                    <a:pt x="3" y="95"/>
                  </a:cubicBezTo>
                  <a:cubicBezTo>
                    <a:pt x="254" y="95"/>
                    <a:pt x="254" y="95"/>
                    <a:pt x="254" y="95"/>
                  </a:cubicBezTo>
                  <a:cubicBezTo>
                    <a:pt x="255" y="95"/>
                    <a:pt x="256" y="95"/>
                    <a:pt x="256" y="94"/>
                  </a:cubicBezTo>
                  <a:cubicBezTo>
                    <a:pt x="257" y="93"/>
                    <a:pt x="257" y="93"/>
                    <a:pt x="257" y="92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57" y="85"/>
                    <a:pt x="257" y="84"/>
                    <a:pt x="257" y="84"/>
                  </a:cubicBezTo>
                  <a:cubicBezTo>
                    <a:pt x="257" y="83"/>
                    <a:pt x="256" y="83"/>
                    <a:pt x="256" y="82"/>
                  </a:cubicBezTo>
                  <a:lnTo>
                    <a:pt x="204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3"/>
            <p:cNvSpPr>
              <a:spLocks noEditPoints="1"/>
            </p:cNvSpPr>
            <p:nvPr/>
          </p:nvSpPr>
          <p:spPr bwMode="auto">
            <a:xfrm>
              <a:off x="5314" y="1172"/>
              <a:ext cx="577" cy="390"/>
            </a:xfrm>
            <a:custGeom>
              <a:avLst/>
              <a:gdLst>
                <a:gd name="T0" fmla="*/ 600 w 607"/>
                <a:gd name="T1" fmla="*/ 7 h 409"/>
                <a:gd name="T2" fmla="*/ 584 w 607"/>
                <a:gd name="T3" fmla="*/ 0 h 409"/>
                <a:gd name="T4" fmla="*/ 23 w 607"/>
                <a:gd name="T5" fmla="*/ 0 h 409"/>
                <a:gd name="T6" fmla="*/ 7 w 607"/>
                <a:gd name="T7" fmla="*/ 7 h 409"/>
                <a:gd name="T8" fmla="*/ 0 w 607"/>
                <a:gd name="T9" fmla="*/ 23 h 409"/>
                <a:gd name="T10" fmla="*/ 0 w 607"/>
                <a:gd name="T11" fmla="*/ 386 h 409"/>
                <a:gd name="T12" fmla="*/ 7 w 607"/>
                <a:gd name="T13" fmla="*/ 403 h 409"/>
                <a:gd name="T14" fmla="*/ 23 w 607"/>
                <a:gd name="T15" fmla="*/ 409 h 409"/>
                <a:gd name="T16" fmla="*/ 584 w 607"/>
                <a:gd name="T17" fmla="*/ 409 h 409"/>
                <a:gd name="T18" fmla="*/ 600 w 607"/>
                <a:gd name="T19" fmla="*/ 403 h 409"/>
                <a:gd name="T20" fmla="*/ 607 w 607"/>
                <a:gd name="T21" fmla="*/ 386 h 409"/>
                <a:gd name="T22" fmla="*/ 607 w 607"/>
                <a:gd name="T23" fmla="*/ 23 h 409"/>
                <a:gd name="T24" fmla="*/ 600 w 607"/>
                <a:gd name="T25" fmla="*/ 7 h 409"/>
                <a:gd name="T26" fmla="*/ 304 w 607"/>
                <a:gd name="T27" fmla="*/ 400 h 409"/>
                <a:gd name="T28" fmla="*/ 293 w 607"/>
                <a:gd name="T29" fmla="*/ 390 h 409"/>
                <a:gd name="T30" fmla="*/ 304 w 607"/>
                <a:gd name="T31" fmla="*/ 379 h 409"/>
                <a:gd name="T32" fmla="*/ 314 w 607"/>
                <a:gd name="T33" fmla="*/ 390 h 409"/>
                <a:gd name="T34" fmla="*/ 304 w 607"/>
                <a:gd name="T35" fmla="*/ 400 h 409"/>
                <a:gd name="T36" fmla="*/ 567 w 607"/>
                <a:gd name="T37" fmla="*/ 370 h 409"/>
                <a:gd name="T38" fmla="*/ 40 w 607"/>
                <a:gd name="T39" fmla="*/ 370 h 409"/>
                <a:gd name="T40" fmla="*/ 40 w 607"/>
                <a:gd name="T41" fmla="*/ 40 h 409"/>
                <a:gd name="T42" fmla="*/ 567 w 607"/>
                <a:gd name="T43" fmla="*/ 40 h 409"/>
                <a:gd name="T44" fmla="*/ 567 w 607"/>
                <a:gd name="T45" fmla="*/ 37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7" h="409">
                  <a:moveTo>
                    <a:pt x="600" y="7"/>
                  </a:moveTo>
                  <a:cubicBezTo>
                    <a:pt x="596" y="2"/>
                    <a:pt x="590" y="0"/>
                    <a:pt x="58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0" y="392"/>
                    <a:pt x="2" y="398"/>
                    <a:pt x="7" y="403"/>
                  </a:cubicBezTo>
                  <a:cubicBezTo>
                    <a:pt x="11" y="407"/>
                    <a:pt x="17" y="409"/>
                    <a:pt x="23" y="409"/>
                  </a:cubicBezTo>
                  <a:cubicBezTo>
                    <a:pt x="584" y="409"/>
                    <a:pt x="584" y="409"/>
                    <a:pt x="584" y="409"/>
                  </a:cubicBezTo>
                  <a:cubicBezTo>
                    <a:pt x="590" y="409"/>
                    <a:pt x="596" y="407"/>
                    <a:pt x="600" y="403"/>
                  </a:cubicBezTo>
                  <a:cubicBezTo>
                    <a:pt x="605" y="398"/>
                    <a:pt x="607" y="392"/>
                    <a:pt x="607" y="386"/>
                  </a:cubicBezTo>
                  <a:cubicBezTo>
                    <a:pt x="607" y="23"/>
                    <a:pt x="607" y="23"/>
                    <a:pt x="607" y="23"/>
                  </a:cubicBezTo>
                  <a:cubicBezTo>
                    <a:pt x="607" y="17"/>
                    <a:pt x="605" y="11"/>
                    <a:pt x="600" y="7"/>
                  </a:cubicBezTo>
                  <a:close/>
                  <a:moveTo>
                    <a:pt x="304" y="400"/>
                  </a:moveTo>
                  <a:cubicBezTo>
                    <a:pt x="298" y="400"/>
                    <a:pt x="293" y="395"/>
                    <a:pt x="293" y="390"/>
                  </a:cubicBezTo>
                  <a:cubicBezTo>
                    <a:pt x="293" y="384"/>
                    <a:pt x="298" y="379"/>
                    <a:pt x="304" y="379"/>
                  </a:cubicBezTo>
                  <a:cubicBezTo>
                    <a:pt x="309" y="379"/>
                    <a:pt x="314" y="384"/>
                    <a:pt x="314" y="390"/>
                  </a:cubicBezTo>
                  <a:cubicBezTo>
                    <a:pt x="314" y="395"/>
                    <a:pt x="309" y="400"/>
                    <a:pt x="304" y="400"/>
                  </a:cubicBezTo>
                  <a:close/>
                  <a:moveTo>
                    <a:pt x="567" y="370"/>
                  </a:moveTo>
                  <a:cubicBezTo>
                    <a:pt x="40" y="370"/>
                    <a:pt x="40" y="370"/>
                    <a:pt x="40" y="3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7" y="40"/>
                    <a:pt x="567" y="40"/>
                    <a:pt x="567" y="40"/>
                  </a:cubicBezTo>
                  <a:lnTo>
                    <a:pt x="567" y="3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4"/>
            <p:cNvSpPr>
              <a:spLocks noEditPoints="1"/>
            </p:cNvSpPr>
            <p:nvPr/>
          </p:nvSpPr>
          <p:spPr bwMode="auto">
            <a:xfrm>
              <a:off x="5827" y="1118"/>
              <a:ext cx="227" cy="509"/>
            </a:xfrm>
            <a:custGeom>
              <a:avLst/>
              <a:gdLst>
                <a:gd name="T0" fmla="*/ 200 w 239"/>
                <a:gd name="T1" fmla="*/ 150 h 533"/>
                <a:gd name="T2" fmla="*/ 85 w 239"/>
                <a:gd name="T3" fmla="*/ 150 h 533"/>
                <a:gd name="T4" fmla="*/ 85 w 239"/>
                <a:gd name="T5" fmla="*/ 442 h 533"/>
                <a:gd name="T6" fmla="*/ 73 w 239"/>
                <a:gd name="T7" fmla="*/ 471 h 533"/>
                <a:gd name="T8" fmla="*/ 45 w 239"/>
                <a:gd name="T9" fmla="*/ 482 h 533"/>
                <a:gd name="T10" fmla="*/ 0 w 239"/>
                <a:gd name="T11" fmla="*/ 482 h 533"/>
                <a:gd name="T12" fmla="*/ 0 w 239"/>
                <a:gd name="T13" fmla="*/ 517 h 533"/>
                <a:gd name="T14" fmla="*/ 16 w 239"/>
                <a:gd name="T15" fmla="*/ 533 h 533"/>
                <a:gd name="T16" fmla="*/ 222 w 239"/>
                <a:gd name="T17" fmla="*/ 533 h 533"/>
                <a:gd name="T18" fmla="*/ 239 w 239"/>
                <a:gd name="T19" fmla="*/ 517 h 533"/>
                <a:gd name="T20" fmla="*/ 239 w 239"/>
                <a:gd name="T21" fmla="*/ 16 h 533"/>
                <a:gd name="T22" fmla="*/ 222 w 239"/>
                <a:gd name="T23" fmla="*/ 0 h 533"/>
                <a:gd name="T24" fmla="*/ 16 w 239"/>
                <a:gd name="T25" fmla="*/ 0 h 533"/>
                <a:gd name="T26" fmla="*/ 0 w 239"/>
                <a:gd name="T27" fmla="*/ 16 h 533"/>
                <a:gd name="T28" fmla="*/ 0 w 239"/>
                <a:gd name="T29" fmla="*/ 39 h 533"/>
                <a:gd name="T30" fmla="*/ 26 w 239"/>
                <a:gd name="T31" fmla="*/ 39 h 533"/>
                <a:gd name="T32" fmla="*/ 26 w 239"/>
                <a:gd name="T33" fmla="*/ 39 h 533"/>
                <a:gd name="T34" fmla="*/ 39 w 239"/>
                <a:gd name="T35" fmla="*/ 26 h 533"/>
                <a:gd name="T36" fmla="*/ 200 w 239"/>
                <a:gd name="T37" fmla="*/ 26 h 533"/>
                <a:gd name="T38" fmla="*/ 213 w 239"/>
                <a:gd name="T39" fmla="*/ 39 h 533"/>
                <a:gd name="T40" fmla="*/ 200 w 239"/>
                <a:gd name="T41" fmla="*/ 52 h 533"/>
                <a:gd name="T42" fmla="*/ 74 w 239"/>
                <a:gd name="T43" fmla="*/ 52 h 533"/>
                <a:gd name="T44" fmla="*/ 85 w 239"/>
                <a:gd name="T45" fmla="*/ 75 h 533"/>
                <a:gd name="T46" fmla="*/ 200 w 239"/>
                <a:gd name="T47" fmla="*/ 75 h 533"/>
                <a:gd name="T48" fmla="*/ 213 w 239"/>
                <a:gd name="T49" fmla="*/ 88 h 533"/>
                <a:gd name="T50" fmla="*/ 200 w 239"/>
                <a:gd name="T51" fmla="*/ 101 h 533"/>
                <a:gd name="T52" fmla="*/ 85 w 239"/>
                <a:gd name="T53" fmla="*/ 101 h 533"/>
                <a:gd name="T54" fmla="*/ 85 w 239"/>
                <a:gd name="T55" fmla="*/ 125 h 533"/>
                <a:gd name="T56" fmla="*/ 200 w 239"/>
                <a:gd name="T57" fmla="*/ 125 h 533"/>
                <a:gd name="T58" fmla="*/ 213 w 239"/>
                <a:gd name="T59" fmla="*/ 138 h 533"/>
                <a:gd name="T60" fmla="*/ 200 w 239"/>
                <a:gd name="T61" fmla="*/ 150 h 533"/>
                <a:gd name="T62" fmla="*/ 126 w 239"/>
                <a:gd name="T63" fmla="*/ 448 h 533"/>
                <a:gd name="T64" fmla="*/ 119 w 239"/>
                <a:gd name="T65" fmla="*/ 454 h 533"/>
                <a:gd name="T66" fmla="*/ 113 w 239"/>
                <a:gd name="T67" fmla="*/ 448 h 533"/>
                <a:gd name="T68" fmla="*/ 113 w 239"/>
                <a:gd name="T69" fmla="*/ 428 h 533"/>
                <a:gd name="T70" fmla="*/ 119 w 239"/>
                <a:gd name="T71" fmla="*/ 422 h 533"/>
                <a:gd name="T72" fmla="*/ 126 w 239"/>
                <a:gd name="T73" fmla="*/ 428 h 533"/>
                <a:gd name="T74" fmla="*/ 126 w 239"/>
                <a:gd name="T75" fmla="*/ 448 h 533"/>
                <a:gd name="T76" fmla="*/ 119 w 239"/>
                <a:gd name="T77" fmla="*/ 399 h 533"/>
                <a:gd name="T78" fmla="*/ 100 w 239"/>
                <a:gd name="T79" fmla="*/ 380 h 533"/>
                <a:gd name="T80" fmla="*/ 119 w 239"/>
                <a:gd name="T81" fmla="*/ 361 h 533"/>
                <a:gd name="T82" fmla="*/ 139 w 239"/>
                <a:gd name="T83" fmla="*/ 380 h 533"/>
                <a:gd name="T84" fmla="*/ 119 w 239"/>
                <a:gd name="T85" fmla="*/ 399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9" h="533">
                  <a:moveTo>
                    <a:pt x="200" y="150"/>
                  </a:moveTo>
                  <a:cubicBezTo>
                    <a:pt x="85" y="150"/>
                    <a:pt x="85" y="150"/>
                    <a:pt x="85" y="150"/>
                  </a:cubicBezTo>
                  <a:cubicBezTo>
                    <a:pt x="85" y="442"/>
                    <a:pt x="85" y="442"/>
                    <a:pt x="85" y="442"/>
                  </a:cubicBezTo>
                  <a:cubicBezTo>
                    <a:pt x="85" y="453"/>
                    <a:pt x="81" y="463"/>
                    <a:pt x="73" y="471"/>
                  </a:cubicBezTo>
                  <a:cubicBezTo>
                    <a:pt x="66" y="478"/>
                    <a:pt x="56" y="482"/>
                    <a:pt x="45" y="482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0" y="526"/>
                    <a:pt x="7" y="533"/>
                    <a:pt x="16" y="533"/>
                  </a:cubicBezTo>
                  <a:cubicBezTo>
                    <a:pt x="222" y="533"/>
                    <a:pt x="222" y="533"/>
                    <a:pt x="222" y="533"/>
                  </a:cubicBezTo>
                  <a:cubicBezTo>
                    <a:pt x="231" y="533"/>
                    <a:pt x="239" y="526"/>
                    <a:pt x="239" y="517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9" y="8"/>
                    <a:pt x="231" y="0"/>
                    <a:pt x="2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2"/>
                    <a:pt x="32" y="26"/>
                    <a:pt x="39" y="26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207" y="26"/>
                    <a:pt x="213" y="32"/>
                    <a:pt x="213" y="39"/>
                  </a:cubicBezTo>
                  <a:cubicBezTo>
                    <a:pt x="213" y="46"/>
                    <a:pt x="207" y="52"/>
                    <a:pt x="200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80" y="58"/>
                    <a:pt x="84" y="67"/>
                    <a:pt x="85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7" y="75"/>
                    <a:pt x="213" y="81"/>
                    <a:pt x="213" y="88"/>
                  </a:cubicBezTo>
                  <a:cubicBezTo>
                    <a:pt x="213" y="95"/>
                    <a:pt x="207" y="101"/>
                    <a:pt x="200" y="101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7" y="125"/>
                    <a:pt x="213" y="131"/>
                    <a:pt x="213" y="138"/>
                  </a:cubicBezTo>
                  <a:cubicBezTo>
                    <a:pt x="213" y="145"/>
                    <a:pt x="207" y="150"/>
                    <a:pt x="200" y="150"/>
                  </a:cubicBezTo>
                  <a:close/>
                  <a:moveTo>
                    <a:pt x="126" y="448"/>
                  </a:moveTo>
                  <a:cubicBezTo>
                    <a:pt x="126" y="451"/>
                    <a:pt x="123" y="454"/>
                    <a:pt x="119" y="454"/>
                  </a:cubicBezTo>
                  <a:cubicBezTo>
                    <a:pt x="116" y="454"/>
                    <a:pt x="113" y="451"/>
                    <a:pt x="113" y="448"/>
                  </a:cubicBezTo>
                  <a:cubicBezTo>
                    <a:pt x="113" y="428"/>
                    <a:pt x="113" y="428"/>
                    <a:pt x="113" y="428"/>
                  </a:cubicBezTo>
                  <a:cubicBezTo>
                    <a:pt x="113" y="425"/>
                    <a:pt x="116" y="422"/>
                    <a:pt x="119" y="422"/>
                  </a:cubicBezTo>
                  <a:cubicBezTo>
                    <a:pt x="123" y="422"/>
                    <a:pt x="126" y="425"/>
                    <a:pt x="126" y="428"/>
                  </a:cubicBezTo>
                  <a:lnTo>
                    <a:pt x="126" y="448"/>
                  </a:lnTo>
                  <a:close/>
                  <a:moveTo>
                    <a:pt x="119" y="399"/>
                  </a:moveTo>
                  <a:cubicBezTo>
                    <a:pt x="109" y="399"/>
                    <a:pt x="100" y="391"/>
                    <a:pt x="100" y="380"/>
                  </a:cubicBezTo>
                  <a:cubicBezTo>
                    <a:pt x="100" y="370"/>
                    <a:pt x="109" y="361"/>
                    <a:pt x="119" y="361"/>
                  </a:cubicBezTo>
                  <a:cubicBezTo>
                    <a:pt x="130" y="361"/>
                    <a:pt x="139" y="370"/>
                    <a:pt x="139" y="380"/>
                  </a:cubicBezTo>
                  <a:cubicBezTo>
                    <a:pt x="139" y="391"/>
                    <a:pt x="130" y="399"/>
                    <a:pt x="119" y="3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45"/>
            <p:cNvSpPr/>
            <p:nvPr/>
          </p:nvSpPr>
          <p:spPr bwMode="auto">
            <a:xfrm>
              <a:off x="5806" y="1097"/>
              <a:ext cx="269" cy="567"/>
            </a:xfrm>
            <a:custGeom>
              <a:avLst/>
              <a:gdLst>
                <a:gd name="T0" fmla="*/ 244 w 283"/>
                <a:gd name="T1" fmla="*/ 0 h 594"/>
                <a:gd name="T2" fmla="*/ 38 w 283"/>
                <a:gd name="T3" fmla="*/ 0 h 594"/>
                <a:gd name="T4" fmla="*/ 0 w 283"/>
                <a:gd name="T5" fmla="*/ 38 h 594"/>
                <a:gd name="T6" fmla="*/ 0 w 283"/>
                <a:gd name="T7" fmla="*/ 61 h 594"/>
                <a:gd name="T8" fmla="*/ 16 w 283"/>
                <a:gd name="T9" fmla="*/ 61 h 594"/>
                <a:gd name="T10" fmla="*/ 16 w 283"/>
                <a:gd name="T11" fmla="*/ 38 h 594"/>
                <a:gd name="T12" fmla="*/ 38 w 283"/>
                <a:gd name="T13" fmla="*/ 16 h 594"/>
                <a:gd name="T14" fmla="*/ 244 w 283"/>
                <a:gd name="T15" fmla="*/ 16 h 594"/>
                <a:gd name="T16" fmla="*/ 267 w 283"/>
                <a:gd name="T17" fmla="*/ 38 h 594"/>
                <a:gd name="T18" fmla="*/ 267 w 283"/>
                <a:gd name="T19" fmla="*/ 539 h 594"/>
                <a:gd name="T20" fmla="*/ 244 w 283"/>
                <a:gd name="T21" fmla="*/ 562 h 594"/>
                <a:gd name="T22" fmla="*/ 38 w 283"/>
                <a:gd name="T23" fmla="*/ 562 h 594"/>
                <a:gd name="T24" fmla="*/ 16 w 283"/>
                <a:gd name="T25" fmla="*/ 539 h 594"/>
                <a:gd name="T26" fmla="*/ 16 w 283"/>
                <a:gd name="T27" fmla="*/ 504 h 594"/>
                <a:gd name="T28" fmla="*/ 0 w 283"/>
                <a:gd name="T29" fmla="*/ 504 h 594"/>
                <a:gd name="T30" fmla="*/ 0 w 283"/>
                <a:gd name="T31" fmla="*/ 539 h 594"/>
                <a:gd name="T32" fmla="*/ 38 w 283"/>
                <a:gd name="T33" fmla="*/ 578 h 594"/>
                <a:gd name="T34" fmla="*/ 51 w 283"/>
                <a:gd name="T35" fmla="*/ 578 h 594"/>
                <a:gd name="T36" fmla="*/ 51 w 283"/>
                <a:gd name="T37" fmla="*/ 581 h 594"/>
                <a:gd name="T38" fmla="*/ 55 w 283"/>
                <a:gd name="T39" fmla="*/ 590 h 594"/>
                <a:gd name="T40" fmla="*/ 64 w 283"/>
                <a:gd name="T41" fmla="*/ 594 h 594"/>
                <a:gd name="T42" fmla="*/ 71 w 283"/>
                <a:gd name="T43" fmla="*/ 594 h 594"/>
                <a:gd name="T44" fmla="*/ 80 w 283"/>
                <a:gd name="T45" fmla="*/ 590 h 594"/>
                <a:gd name="T46" fmla="*/ 83 w 283"/>
                <a:gd name="T47" fmla="*/ 581 h 594"/>
                <a:gd name="T48" fmla="*/ 83 w 283"/>
                <a:gd name="T49" fmla="*/ 578 h 594"/>
                <a:gd name="T50" fmla="*/ 199 w 283"/>
                <a:gd name="T51" fmla="*/ 578 h 594"/>
                <a:gd name="T52" fmla="*/ 199 w 283"/>
                <a:gd name="T53" fmla="*/ 581 h 594"/>
                <a:gd name="T54" fmla="*/ 203 w 283"/>
                <a:gd name="T55" fmla="*/ 590 h 594"/>
                <a:gd name="T56" fmla="*/ 212 w 283"/>
                <a:gd name="T57" fmla="*/ 594 h 594"/>
                <a:gd name="T58" fmla="*/ 218 w 283"/>
                <a:gd name="T59" fmla="*/ 594 h 594"/>
                <a:gd name="T60" fmla="*/ 227 w 283"/>
                <a:gd name="T61" fmla="*/ 590 h 594"/>
                <a:gd name="T62" fmla="*/ 231 w 283"/>
                <a:gd name="T63" fmla="*/ 581 h 594"/>
                <a:gd name="T64" fmla="*/ 231 w 283"/>
                <a:gd name="T65" fmla="*/ 578 h 594"/>
                <a:gd name="T66" fmla="*/ 244 w 283"/>
                <a:gd name="T67" fmla="*/ 578 h 594"/>
                <a:gd name="T68" fmla="*/ 283 w 283"/>
                <a:gd name="T69" fmla="*/ 539 h 594"/>
                <a:gd name="T70" fmla="*/ 283 w 283"/>
                <a:gd name="T71" fmla="*/ 38 h 594"/>
                <a:gd name="T72" fmla="*/ 244 w 283"/>
                <a:gd name="T7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3" h="594">
                  <a:moveTo>
                    <a:pt x="24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6"/>
                    <a:pt x="26" y="16"/>
                    <a:pt x="38" y="16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57" y="16"/>
                    <a:pt x="267" y="26"/>
                    <a:pt x="267" y="38"/>
                  </a:cubicBezTo>
                  <a:cubicBezTo>
                    <a:pt x="267" y="539"/>
                    <a:pt x="267" y="539"/>
                    <a:pt x="267" y="539"/>
                  </a:cubicBezTo>
                  <a:cubicBezTo>
                    <a:pt x="267" y="552"/>
                    <a:pt x="257" y="562"/>
                    <a:pt x="244" y="562"/>
                  </a:cubicBezTo>
                  <a:cubicBezTo>
                    <a:pt x="38" y="562"/>
                    <a:pt x="38" y="562"/>
                    <a:pt x="38" y="562"/>
                  </a:cubicBezTo>
                  <a:cubicBezTo>
                    <a:pt x="26" y="562"/>
                    <a:pt x="16" y="552"/>
                    <a:pt x="16" y="539"/>
                  </a:cubicBezTo>
                  <a:cubicBezTo>
                    <a:pt x="16" y="504"/>
                    <a:pt x="16" y="504"/>
                    <a:pt x="16" y="504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0" y="560"/>
                    <a:pt x="17" y="578"/>
                    <a:pt x="38" y="578"/>
                  </a:cubicBezTo>
                  <a:cubicBezTo>
                    <a:pt x="51" y="578"/>
                    <a:pt x="51" y="578"/>
                    <a:pt x="51" y="578"/>
                  </a:cubicBezTo>
                  <a:cubicBezTo>
                    <a:pt x="51" y="581"/>
                    <a:pt x="51" y="581"/>
                    <a:pt x="51" y="581"/>
                  </a:cubicBezTo>
                  <a:cubicBezTo>
                    <a:pt x="51" y="584"/>
                    <a:pt x="53" y="588"/>
                    <a:pt x="55" y="590"/>
                  </a:cubicBezTo>
                  <a:cubicBezTo>
                    <a:pt x="58" y="593"/>
                    <a:pt x="61" y="594"/>
                    <a:pt x="64" y="594"/>
                  </a:cubicBezTo>
                  <a:cubicBezTo>
                    <a:pt x="71" y="594"/>
                    <a:pt x="71" y="594"/>
                    <a:pt x="71" y="594"/>
                  </a:cubicBezTo>
                  <a:cubicBezTo>
                    <a:pt x="74" y="594"/>
                    <a:pt x="77" y="593"/>
                    <a:pt x="80" y="590"/>
                  </a:cubicBezTo>
                  <a:cubicBezTo>
                    <a:pt x="82" y="588"/>
                    <a:pt x="83" y="584"/>
                    <a:pt x="83" y="581"/>
                  </a:cubicBezTo>
                  <a:cubicBezTo>
                    <a:pt x="83" y="578"/>
                    <a:pt x="83" y="578"/>
                    <a:pt x="83" y="578"/>
                  </a:cubicBezTo>
                  <a:cubicBezTo>
                    <a:pt x="199" y="578"/>
                    <a:pt x="199" y="578"/>
                    <a:pt x="199" y="578"/>
                  </a:cubicBezTo>
                  <a:cubicBezTo>
                    <a:pt x="199" y="581"/>
                    <a:pt x="199" y="581"/>
                    <a:pt x="199" y="581"/>
                  </a:cubicBezTo>
                  <a:cubicBezTo>
                    <a:pt x="199" y="584"/>
                    <a:pt x="200" y="588"/>
                    <a:pt x="203" y="590"/>
                  </a:cubicBezTo>
                  <a:cubicBezTo>
                    <a:pt x="205" y="593"/>
                    <a:pt x="209" y="594"/>
                    <a:pt x="212" y="594"/>
                  </a:cubicBezTo>
                  <a:cubicBezTo>
                    <a:pt x="218" y="594"/>
                    <a:pt x="218" y="594"/>
                    <a:pt x="218" y="594"/>
                  </a:cubicBezTo>
                  <a:cubicBezTo>
                    <a:pt x="222" y="594"/>
                    <a:pt x="225" y="593"/>
                    <a:pt x="227" y="590"/>
                  </a:cubicBezTo>
                  <a:cubicBezTo>
                    <a:pt x="230" y="588"/>
                    <a:pt x="231" y="584"/>
                    <a:pt x="231" y="581"/>
                  </a:cubicBezTo>
                  <a:cubicBezTo>
                    <a:pt x="231" y="578"/>
                    <a:pt x="231" y="578"/>
                    <a:pt x="231" y="578"/>
                  </a:cubicBezTo>
                  <a:cubicBezTo>
                    <a:pt x="244" y="578"/>
                    <a:pt x="244" y="578"/>
                    <a:pt x="244" y="578"/>
                  </a:cubicBezTo>
                  <a:cubicBezTo>
                    <a:pt x="266" y="578"/>
                    <a:pt x="283" y="560"/>
                    <a:pt x="283" y="539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283" y="17"/>
                    <a:pt x="266" y="0"/>
                    <a:pt x="2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46"/>
            <p:cNvSpPr/>
            <p:nvPr/>
          </p:nvSpPr>
          <p:spPr bwMode="auto">
            <a:xfrm>
              <a:off x="5545" y="1315"/>
              <a:ext cx="114" cy="143"/>
            </a:xfrm>
            <a:custGeom>
              <a:avLst/>
              <a:gdLst>
                <a:gd name="T0" fmla="*/ 117 w 120"/>
                <a:gd name="T1" fmla="*/ 54 h 150"/>
                <a:gd name="T2" fmla="*/ 108 w 120"/>
                <a:gd name="T3" fmla="*/ 50 h 150"/>
                <a:gd name="T4" fmla="*/ 99 w 120"/>
                <a:gd name="T5" fmla="*/ 54 h 150"/>
                <a:gd name="T6" fmla="*/ 96 w 120"/>
                <a:gd name="T7" fmla="*/ 48 h 150"/>
                <a:gd name="T8" fmla="*/ 87 w 120"/>
                <a:gd name="T9" fmla="*/ 44 h 150"/>
                <a:gd name="T10" fmla="*/ 78 w 120"/>
                <a:gd name="T11" fmla="*/ 48 h 150"/>
                <a:gd name="T12" fmla="*/ 75 w 120"/>
                <a:gd name="T13" fmla="*/ 42 h 150"/>
                <a:gd name="T14" fmla="*/ 66 w 120"/>
                <a:gd name="T15" fmla="*/ 38 h 150"/>
                <a:gd name="T16" fmla="*/ 58 w 120"/>
                <a:gd name="T17" fmla="*/ 41 h 150"/>
                <a:gd name="T18" fmla="*/ 58 w 120"/>
                <a:gd name="T19" fmla="*/ 13 h 150"/>
                <a:gd name="T20" fmla="*/ 54 w 120"/>
                <a:gd name="T21" fmla="*/ 4 h 150"/>
                <a:gd name="T22" fmla="*/ 45 w 120"/>
                <a:gd name="T23" fmla="*/ 0 h 150"/>
                <a:gd name="T24" fmla="*/ 36 w 120"/>
                <a:gd name="T25" fmla="*/ 4 h 150"/>
                <a:gd name="T26" fmla="*/ 33 w 120"/>
                <a:gd name="T27" fmla="*/ 13 h 150"/>
                <a:gd name="T28" fmla="*/ 33 w 120"/>
                <a:gd name="T29" fmla="*/ 84 h 150"/>
                <a:gd name="T30" fmla="*/ 23 w 120"/>
                <a:gd name="T31" fmla="*/ 73 h 150"/>
                <a:gd name="T32" fmla="*/ 15 w 120"/>
                <a:gd name="T33" fmla="*/ 69 h 150"/>
                <a:gd name="T34" fmla="*/ 14 w 120"/>
                <a:gd name="T35" fmla="*/ 69 h 150"/>
                <a:gd name="T36" fmla="*/ 6 w 120"/>
                <a:gd name="T37" fmla="*/ 72 h 150"/>
                <a:gd name="T38" fmla="*/ 5 w 120"/>
                <a:gd name="T39" fmla="*/ 73 h 150"/>
                <a:gd name="T40" fmla="*/ 1 w 120"/>
                <a:gd name="T41" fmla="*/ 81 h 150"/>
                <a:gd name="T42" fmla="*/ 3 w 120"/>
                <a:gd name="T43" fmla="*/ 90 h 150"/>
                <a:gd name="T44" fmla="*/ 37 w 120"/>
                <a:gd name="T45" fmla="*/ 137 h 150"/>
                <a:gd name="T46" fmla="*/ 41 w 120"/>
                <a:gd name="T47" fmla="*/ 146 h 150"/>
                <a:gd name="T48" fmla="*/ 52 w 120"/>
                <a:gd name="T49" fmla="*/ 150 h 150"/>
                <a:gd name="T50" fmla="*/ 95 w 120"/>
                <a:gd name="T51" fmla="*/ 150 h 150"/>
                <a:gd name="T52" fmla="*/ 105 w 120"/>
                <a:gd name="T53" fmla="*/ 146 h 150"/>
                <a:gd name="T54" fmla="*/ 110 w 120"/>
                <a:gd name="T55" fmla="*/ 136 h 150"/>
                <a:gd name="T56" fmla="*/ 118 w 120"/>
                <a:gd name="T57" fmla="*/ 108 h 150"/>
                <a:gd name="T58" fmla="*/ 120 w 120"/>
                <a:gd name="T59" fmla="*/ 101 h 150"/>
                <a:gd name="T60" fmla="*/ 120 w 120"/>
                <a:gd name="T61" fmla="*/ 94 h 150"/>
                <a:gd name="T62" fmla="*/ 120 w 120"/>
                <a:gd name="T63" fmla="*/ 63 h 150"/>
                <a:gd name="T64" fmla="*/ 117 w 120"/>
                <a:gd name="T65" fmla="*/ 5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150">
                  <a:moveTo>
                    <a:pt x="117" y="54"/>
                  </a:moveTo>
                  <a:cubicBezTo>
                    <a:pt x="114" y="52"/>
                    <a:pt x="111" y="50"/>
                    <a:pt x="108" y="50"/>
                  </a:cubicBezTo>
                  <a:cubicBezTo>
                    <a:pt x="104" y="50"/>
                    <a:pt x="101" y="51"/>
                    <a:pt x="99" y="54"/>
                  </a:cubicBezTo>
                  <a:cubicBezTo>
                    <a:pt x="98" y="52"/>
                    <a:pt x="97" y="50"/>
                    <a:pt x="96" y="48"/>
                  </a:cubicBezTo>
                  <a:cubicBezTo>
                    <a:pt x="93" y="46"/>
                    <a:pt x="90" y="44"/>
                    <a:pt x="87" y="44"/>
                  </a:cubicBezTo>
                  <a:cubicBezTo>
                    <a:pt x="83" y="44"/>
                    <a:pt x="80" y="46"/>
                    <a:pt x="78" y="48"/>
                  </a:cubicBezTo>
                  <a:cubicBezTo>
                    <a:pt x="77" y="46"/>
                    <a:pt x="76" y="44"/>
                    <a:pt x="75" y="42"/>
                  </a:cubicBezTo>
                  <a:cubicBezTo>
                    <a:pt x="72" y="40"/>
                    <a:pt x="69" y="38"/>
                    <a:pt x="66" y="38"/>
                  </a:cubicBezTo>
                  <a:cubicBezTo>
                    <a:pt x="63" y="38"/>
                    <a:pt x="60" y="39"/>
                    <a:pt x="58" y="41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9"/>
                    <a:pt x="56" y="6"/>
                    <a:pt x="54" y="4"/>
                  </a:cubicBezTo>
                  <a:cubicBezTo>
                    <a:pt x="52" y="1"/>
                    <a:pt x="49" y="0"/>
                    <a:pt x="45" y="0"/>
                  </a:cubicBezTo>
                  <a:cubicBezTo>
                    <a:pt x="42" y="0"/>
                    <a:pt x="39" y="1"/>
                    <a:pt x="36" y="4"/>
                  </a:cubicBezTo>
                  <a:cubicBezTo>
                    <a:pt x="34" y="6"/>
                    <a:pt x="33" y="9"/>
                    <a:pt x="33" y="1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1" y="71"/>
                    <a:pt x="18" y="70"/>
                    <a:pt x="15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1" y="69"/>
                    <a:pt x="8" y="70"/>
                    <a:pt x="6" y="72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3" y="75"/>
                    <a:pt x="1" y="78"/>
                    <a:pt x="1" y="81"/>
                  </a:cubicBezTo>
                  <a:cubicBezTo>
                    <a:pt x="0" y="84"/>
                    <a:pt x="1" y="87"/>
                    <a:pt x="3" y="90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37" y="141"/>
                    <a:pt x="39" y="144"/>
                    <a:pt x="41" y="146"/>
                  </a:cubicBezTo>
                  <a:cubicBezTo>
                    <a:pt x="44" y="149"/>
                    <a:pt x="48" y="150"/>
                    <a:pt x="52" y="150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9" y="150"/>
                    <a:pt x="103" y="149"/>
                    <a:pt x="105" y="146"/>
                  </a:cubicBezTo>
                  <a:cubicBezTo>
                    <a:pt x="108" y="143"/>
                    <a:pt x="110" y="140"/>
                    <a:pt x="110" y="136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9" y="105"/>
                    <a:pt x="119" y="103"/>
                    <a:pt x="120" y="101"/>
                  </a:cubicBezTo>
                  <a:cubicBezTo>
                    <a:pt x="120" y="98"/>
                    <a:pt x="120" y="96"/>
                    <a:pt x="120" y="9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59"/>
                    <a:pt x="119" y="56"/>
                    <a:pt x="1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7"/>
            <p:cNvSpPr>
              <a:spLocks noEditPoints="1"/>
            </p:cNvSpPr>
            <p:nvPr/>
          </p:nvSpPr>
          <p:spPr bwMode="auto">
            <a:xfrm>
              <a:off x="5549" y="1276"/>
              <a:ext cx="78" cy="75"/>
            </a:xfrm>
            <a:custGeom>
              <a:avLst/>
              <a:gdLst>
                <a:gd name="T0" fmla="*/ 0 w 82"/>
                <a:gd name="T1" fmla="*/ 41 h 79"/>
                <a:gd name="T2" fmla="*/ 41 w 82"/>
                <a:gd name="T3" fmla="*/ 0 h 79"/>
                <a:gd name="T4" fmla="*/ 82 w 82"/>
                <a:gd name="T5" fmla="*/ 41 h 79"/>
                <a:gd name="T6" fmla="*/ 62 w 82"/>
                <a:gd name="T7" fmla="*/ 76 h 79"/>
                <a:gd name="T8" fmla="*/ 62 w 82"/>
                <a:gd name="T9" fmla="*/ 76 h 79"/>
                <a:gd name="T10" fmla="*/ 57 w 82"/>
                <a:gd name="T11" fmla="*/ 77 h 79"/>
                <a:gd name="T12" fmla="*/ 57 w 82"/>
                <a:gd name="T13" fmla="*/ 70 h 79"/>
                <a:gd name="T14" fmla="*/ 74 w 82"/>
                <a:gd name="T15" fmla="*/ 41 h 79"/>
                <a:gd name="T16" fmla="*/ 41 w 82"/>
                <a:gd name="T17" fmla="*/ 8 h 79"/>
                <a:gd name="T18" fmla="*/ 8 w 82"/>
                <a:gd name="T19" fmla="*/ 41 h 79"/>
                <a:gd name="T20" fmla="*/ 25 w 82"/>
                <a:gd name="T21" fmla="*/ 70 h 79"/>
                <a:gd name="T22" fmla="*/ 25 w 82"/>
                <a:gd name="T23" fmla="*/ 79 h 79"/>
                <a:gd name="T24" fmla="*/ 0 w 82"/>
                <a:gd name="T25" fmla="*/ 41 h 79"/>
                <a:gd name="T26" fmla="*/ 63 w 82"/>
                <a:gd name="T27" fmla="*/ 41 h 79"/>
                <a:gd name="T28" fmla="*/ 41 w 82"/>
                <a:gd name="T29" fmla="*/ 19 h 79"/>
                <a:gd name="T30" fmla="*/ 19 w 82"/>
                <a:gd name="T31" fmla="*/ 41 h 79"/>
                <a:gd name="T32" fmla="*/ 25 w 82"/>
                <a:gd name="T33" fmla="*/ 56 h 79"/>
                <a:gd name="T34" fmla="*/ 25 w 82"/>
                <a:gd name="T35" fmla="*/ 54 h 79"/>
                <a:gd name="T36" fmla="*/ 27 w 82"/>
                <a:gd name="T37" fmla="*/ 46 h 79"/>
                <a:gd name="T38" fmla="*/ 26 w 82"/>
                <a:gd name="T39" fmla="*/ 41 h 79"/>
                <a:gd name="T40" fmla="*/ 41 w 82"/>
                <a:gd name="T41" fmla="*/ 26 h 79"/>
                <a:gd name="T42" fmla="*/ 56 w 82"/>
                <a:gd name="T43" fmla="*/ 41 h 79"/>
                <a:gd name="T44" fmla="*/ 55 w 82"/>
                <a:gd name="T45" fmla="*/ 46 h 79"/>
                <a:gd name="T46" fmla="*/ 57 w 82"/>
                <a:gd name="T47" fmla="*/ 54 h 79"/>
                <a:gd name="T48" fmla="*/ 57 w 82"/>
                <a:gd name="T49" fmla="*/ 57 h 79"/>
                <a:gd name="T50" fmla="*/ 63 w 82"/>
                <a:gd name="T51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79">
                  <a:moveTo>
                    <a:pt x="0" y="41"/>
                  </a:moveTo>
                  <a:cubicBezTo>
                    <a:pt x="0" y="18"/>
                    <a:pt x="19" y="0"/>
                    <a:pt x="41" y="0"/>
                  </a:cubicBezTo>
                  <a:cubicBezTo>
                    <a:pt x="64" y="0"/>
                    <a:pt x="82" y="18"/>
                    <a:pt x="82" y="41"/>
                  </a:cubicBezTo>
                  <a:cubicBezTo>
                    <a:pt x="82" y="56"/>
                    <a:pt x="74" y="69"/>
                    <a:pt x="62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0" y="76"/>
                    <a:pt x="59" y="76"/>
                    <a:pt x="57" y="77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64"/>
                    <a:pt x="74" y="54"/>
                    <a:pt x="74" y="41"/>
                  </a:cubicBezTo>
                  <a:cubicBezTo>
                    <a:pt x="74" y="23"/>
                    <a:pt x="60" y="8"/>
                    <a:pt x="41" y="8"/>
                  </a:cubicBezTo>
                  <a:cubicBezTo>
                    <a:pt x="23" y="8"/>
                    <a:pt x="8" y="23"/>
                    <a:pt x="8" y="41"/>
                  </a:cubicBezTo>
                  <a:cubicBezTo>
                    <a:pt x="8" y="54"/>
                    <a:pt x="15" y="64"/>
                    <a:pt x="25" y="7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11" y="72"/>
                    <a:pt x="0" y="58"/>
                    <a:pt x="0" y="41"/>
                  </a:cubicBezTo>
                  <a:close/>
                  <a:moveTo>
                    <a:pt x="63" y="41"/>
                  </a:moveTo>
                  <a:cubicBezTo>
                    <a:pt x="63" y="29"/>
                    <a:pt x="53" y="19"/>
                    <a:pt x="41" y="19"/>
                  </a:cubicBezTo>
                  <a:cubicBezTo>
                    <a:pt x="29" y="19"/>
                    <a:pt x="19" y="29"/>
                    <a:pt x="19" y="41"/>
                  </a:cubicBezTo>
                  <a:cubicBezTo>
                    <a:pt x="19" y="47"/>
                    <a:pt x="21" y="52"/>
                    <a:pt x="25" y="56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1"/>
                    <a:pt x="26" y="48"/>
                    <a:pt x="27" y="46"/>
                  </a:cubicBezTo>
                  <a:cubicBezTo>
                    <a:pt x="27" y="44"/>
                    <a:pt x="26" y="43"/>
                    <a:pt x="26" y="41"/>
                  </a:cubicBezTo>
                  <a:cubicBezTo>
                    <a:pt x="26" y="33"/>
                    <a:pt x="33" y="26"/>
                    <a:pt x="41" y="26"/>
                  </a:cubicBezTo>
                  <a:cubicBezTo>
                    <a:pt x="49" y="26"/>
                    <a:pt x="56" y="33"/>
                    <a:pt x="56" y="41"/>
                  </a:cubicBezTo>
                  <a:cubicBezTo>
                    <a:pt x="56" y="43"/>
                    <a:pt x="56" y="44"/>
                    <a:pt x="55" y="46"/>
                  </a:cubicBezTo>
                  <a:cubicBezTo>
                    <a:pt x="56" y="48"/>
                    <a:pt x="57" y="51"/>
                    <a:pt x="57" y="54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1" y="53"/>
                    <a:pt x="63" y="4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2" name="Chevron 54"/>
          <p:cNvSpPr/>
          <p:nvPr/>
        </p:nvSpPr>
        <p:spPr bwMode="auto">
          <a:xfrm flipH="1">
            <a:off x="7468394" y="3032759"/>
            <a:ext cx="1071562" cy="912328"/>
          </a:xfrm>
          <a:prstGeom prst="chevron">
            <a:avLst>
              <a:gd name="adj" fmla="val 62310"/>
            </a:avLst>
          </a:prstGeom>
          <a:solidFill>
            <a:srgbClr val="159FDD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" name="Group 108"/>
          <p:cNvGrpSpPr>
            <a:grpSpLocks noChangeAspect="1"/>
          </p:cNvGrpSpPr>
          <p:nvPr/>
        </p:nvGrpSpPr>
        <p:grpSpPr bwMode="auto">
          <a:xfrm>
            <a:off x="2184006" y="2934567"/>
            <a:ext cx="519113" cy="896938"/>
            <a:chOff x="1657" y="2103"/>
            <a:chExt cx="327" cy="565"/>
          </a:xfrm>
          <a:solidFill>
            <a:srgbClr val="FF5B59"/>
          </a:solidFill>
        </p:grpSpPr>
        <p:sp>
          <p:nvSpPr>
            <p:cNvPr id="6" name="Freeform 109"/>
            <p:cNvSpPr>
              <a:spLocks noEditPoints="1"/>
            </p:cNvSpPr>
            <p:nvPr/>
          </p:nvSpPr>
          <p:spPr bwMode="auto">
            <a:xfrm>
              <a:off x="1657" y="2103"/>
              <a:ext cx="327" cy="565"/>
            </a:xfrm>
            <a:custGeom>
              <a:avLst/>
              <a:gdLst>
                <a:gd name="T0" fmla="*/ 406 w 462"/>
                <a:gd name="T1" fmla="*/ 0 h 800"/>
                <a:gd name="T2" fmla="*/ 56 w 462"/>
                <a:gd name="T3" fmla="*/ 0 h 800"/>
                <a:gd name="T4" fmla="*/ 0 w 462"/>
                <a:gd name="T5" fmla="*/ 56 h 800"/>
                <a:gd name="T6" fmla="*/ 0 w 462"/>
                <a:gd name="T7" fmla="*/ 744 h 800"/>
                <a:gd name="T8" fmla="*/ 56 w 462"/>
                <a:gd name="T9" fmla="*/ 800 h 800"/>
                <a:gd name="T10" fmla="*/ 406 w 462"/>
                <a:gd name="T11" fmla="*/ 800 h 800"/>
                <a:gd name="T12" fmla="*/ 462 w 462"/>
                <a:gd name="T13" fmla="*/ 744 h 800"/>
                <a:gd name="T14" fmla="*/ 462 w 462"/>
                <a:gd name="T15" fmla="*/ 56 h 800"/>
                <a:gd name="T16" fmla="*/ 406 w 462"/>
                <a:gd name="T17" fmla="*/ 0 h 800"/>
                <a:gd name="T18" fmla="*/ 451 w 462"/>
                <a:gd name="T19" fmla="*/ 744 h 800"/>
                <a:gd name="T20" fmla="*/ 406 w 462"/>
                <a:gd name="T21" fmla="*/ 789 h 800"/>
                <a:gd name="T22" fmla="*/ 56 w 462"/>
                <a:gd name="T23" fmla="*/ 789 h 800"/>
                <a:gd name="T24" fmla="*/ 11 w 462"/>
                <a:gd name="T25" fmla="*/ 744 h 800"/>
                <a:gd name="T26" fmla="*/ 11 w 462"/>
                <a:gd name="T27" fmla="*/ 56 h 800"/>
                <a:gd name="T28" fmla="*/ 56 w 462"/>
                <a:gd name="T29" fmla="*/ 11 h 800"/>
                <a:gd name="T30" fmla="*/ 406 w 462"/>
                <a:gd name="T31" fmla="*/ 11 h 800"/>
                <a:gd name="T32" fmla="*/ 451 w 462"/>
                <a:gd name="T33" fmla="*/ 56 h 800"/>
                <a:gd name="T34" fmla="*/ 451 w 462"/>
                <a:gd name="T35" fmla="*/ 74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2" h="800">
                  <a:moveTo>
                    <a:pt x="40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0" y="775"/>
                    <a:pt x="25" y="800"/>
                    <a:pt x="5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37" y="800"/>
                    <a:pt x="462" y="775"/>
                    <a:pt x="462" y="744"/>
                  </a:cubicBezTo>
                  <a:cubicBezTo>
                    <a:pt x="462" y="56"/>
                    <a:pt x="462" y="56"/>
                    <a:pt x="462" y="56"/>
                  </a:cubicBezTo>
                  <a:cubicBezTo>
                    <a:pt x="462" y="25"/>
                    <a:pt x="437" y="0"/>
                    <a:pt x="406" y="0"/>
                  </a:cubicBezTo>
                  <a:close/>
                  <a:moveTo>
                    <a:pt x="451" y="744"/>
                  </a:moveTo>
                  <a:cubicBezTo>
                    <a:pt x="451" y="769"/>
                    <a:pt x="431" y="789"/>
                    <a:pt x="406" y="789"/>
                  </a:cubicBezTo>
                  <a:cubicBezTo>
                    <a:pt x="56" y="789"/>
                    <a:pt x="56" y="789"/>
                    <a:pt x="56" y="789"/>
                  </a:cubicBezTo>
                  <a:cubicBezTo>
                    <a:pt x="31" y="789"/>
                    <a:pt x="11" y="769"/>
                    <a:pt x="11" y="74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31"/>
                    <a:pt x="31" y="11"/>
                    <a:pt x="56" y="11"/>
                  </a:cubicBezTo>
                  <a:cubicBezTo>
                    <a:pt x="406" y="11"/>
                    <a:pt x="406" y="11"/>
                    <a:pt x="406" y="11"/>
                  </a:cubicBezTo>
                  <a:cubicBezTo>
                    <a:pt x="431" y="11"/>
                    <a:pt x="451" y="31"/>
                    <a:pt x="451" y="56"/>
                  </a:cubicBezTo>
                  <a:lnTo>
                    <a:pt x="451" y="7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110"/>
            <p:cNvSpPr>
              <a:spLocks noEditPoints="1"/>
            </p:cNvSpPr>
            <p:nvPr/>
          </p:nvSpPr>
          <p:spPr bwMode="auto">
            <a:xfrm>
              <a:off x="1670" y="2116"/>
              <a:ext cx="300" cy="539"/>
            </a:xfrm>
            <a:custGeom>
              <a:avLst/>
              <a:gdLst>
                <a:gd name="T0" fmla="*/ 387 w 424"/>
                <a:gd name="T1" fmla="*/ 0 h 762"/>
                <a:gd name="T2" fmla="*/ 286 w 424"/>
                <a:gd name="T3" fmla="*/ 0 h 762"/>
                <a:gd name="T4" fmla="*/ 286 w 424"/>
                <a:gd name="T5" fmla="*/ 7 h 762"/>
                <a:gd name="T6" fmla="*/ 283 w 424"/>
                <a:gd name="T7" fmla="*/ 15 h 762"/>
                <a:gd name="T8" fmla="*/ 275 w 424"/>
                <a:gd name="T9" fmla="*/ 18 h 762"/>
                <a:gd name="T10" fmla="*/ 149 w 424"/>
                <a:gd name="T11" fmla="*/ 18 h 762"/>
                <a:gd name="T12" fmla="*/ 141 w 424"/>
                <a:gd name="T13" fmla="*/ 15 h 762"/>
                <a:gd name="T14" fmla="*/ 138 w 424"/>
                <a:gd name="T15" fmla="*/ 7 h 762"/>
                <a:gd name="T16" fmla="*/ 138 w 424"/>
                <a:gd name="T17" fmla="*/ 0 h 762"/>
                <a:gd name="T18" fmla="*/ 37 w 424"/>
                <a:gd name="T19" fmla="*/ 0 h 762"/>
                <a:gd name="T20" fmla="*/ 0 w 424"/>
                <a:gd name="T21" fmla="*/ 37 h 762"/>
                <a:gd name="T22" fmla="*/ 0 w 424"/>
                <a:gd name="T23" fmla="*/ 725 h 762"/>
                <a:gd name="T24" fmla="*/ 37 w 424"/>
                <a:gd name="T25" fmla="*/ 762 h 762"/>
                <a:gd name="T26" fmla="*/ 387 w 424"/>
                <a:gd name="T27" fmla="*/ 762 h 762"/>
                <a:gd name="T28" fmla="*/ 424 w 424"/>
                <a:gd name="T29" fmla="*/ 725 h 762"/>
                <a:gd name="T30" fmla="*/ 424 w 424"/>
                <a:gd name="T31" fmla="*/ 37 h 762"/>
                <a:gd name="T32" fmla="*/ 387 w 424"/>
                <a:gd name="T33" fmla="*/ 0 h 762"/>
                <a:gd name="T34" fmla="*/ 82 w 424"/>
                <a:gd name="T35" fmla="*/ 30 h 762"/>
                <a:gd name="T36" fmla="*/ 95 w 424"/>
                <a:gd name="T37" fmla="*/ 44 h 762"/>
                <a:gd name="T38" fmla="*/ 82 w 424"/>
                <a:gd name="T39" fmla="*/ 57 h 762"/>
                <a:gd name="T40" fmla="*/ 69 w 424"/>
                <a:gd name="T41" fmla="*/ 44 h 762"/>
                <a:gd name="T42" fmla="*/ 82 w 424"/>
                <a:gd name="T43" fmla="*/ 30 h 762"/>
                <a:gd name="T44" fmla="*/ 212 w 424"/>
                <a:gd name="T45" fmla="*/ 749 h 762"/>
                <a:gd name="T46" fmla="*/ 185 w 424"/>
                <a:gd name="T47" fmla="*/ 723 h 762"/>
                <a:gd name="T48" fmla="*/ 212 w 424"/>
                <a:gd name="T49" fmla="*/ 696 h 762"/>
                <a:gd name="T50" fmla="*/ 239 w 424"/>
                <a:gd name="T51" fmla="*/ 723 h 762"/>
                <a:gd name="T52" fmla="*/ 212 w 424"/>
                <a:gd name="T53" fmla="*/ 749 h 762"/>
                <a:gd name="T54" fmla="*/ 398 w 424"/>
                <a:gd name="T55" fmla="*/ 683 h 762"/>
                <a:gd name="T56" fmla="*/ 26 w 424"/>
                <a:gd name="T57" fmla="*/ 683 h 762"/>
                <a:gd name="T58" fmla="*/ 26 w 424"/>
                <a:gd name="T59" fmla="*/ 88 h 762"/>
                <a:gd name="T60" fmla="*/ 398 w 424"/>
                <a:gd name="T61" fmla="*/ 88 h 762"/>
                <a:gd name="T62" fmla="*/ 398 w 424"/>
                <a:gd name="T63" fmla="*/ 683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4" h="762">
                  <a:moveTo>
                    <a:pt x="387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7"/>
                    <a:pt x="286" y="7"/>
                    <a:pt x="286" y="7"/>
                  </a:cubicBezTo>
                  <a:cubicBezTo>
                    <a:pt x="286" y="10"/>
                    <a:pt x="285" y="13"/>
                    <a:pt x="283" y="15"/>
                  </a:cubicBezTo>
                  <a:cubicBezTo>
                    <a:pt x="281" y="17"/>
                    <a:pt x="278" y="18"/>
                    <a:pt x="275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6" y="18"/>
                    <a:pt x="143" y="17"/>
                    <a:pt x="141" y="15"/>
                  </a:cubicBezTo>
                  <a:cubicBezTo>
                    <a:pt x="139" y="13"/>
                    <a:pt x="138" y="10"/>
                    <a:pt x="138" y="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46"/>
                    <a:pt x="17" y="762"/>
                    <a:pt x="37" y="762"/>
                  </a:cubicBezTo>
                  <a:cubicBezTo>
                    <a:pt x="387" y="762"/>
                    <a:pt x="387" y="762"/>
                    <a:pt x="387" y="762"/>
                  </a:cubicBezTo>
                  <a:cubicBezTo>
                    <a:pt x="407" y="762"/>
                    <a:pt x="424" y="746"/>
                    <a:pt x="424" y="725"/>
                  </a:cubicBezTo>
                  <a:cubicBezTo>
                    <a:pt x="424" y="37"/>
                    <a:pt x="424" y="37"/>
                    <a:pt x="424" y="37"/>
                  </a:cubicBezTo>
                  <a:cubicBezTo>
                    <a:pt x="424" y="16"/>
                    <a:pt x="407" y="0"/>
                    <a:pt x="387" y="0"/>
                  </a:cubicBezTo>
                  <a:close/>
                  <a:moveTo>
                    <a:pt x="82" y="30"/>
                  </a:moveTo>
                  <a:cubicBezTo>
                    <a:pt x="89" y="30"/>
                    <a:pt x="95" y="36"/>
                    <a:pt x="95" y="44"/>
                  </a:cubicBezTo>
                  <a:cubicBezTo>
                    <a:pt x="95" y="51"/>
                    <a:pt x="89" y="57"/>
                    <a:pt x="82" y="57"/>
                  </a:cubicBezTo>
                  <a:cubicBezTo>
                    <a:pt x="74" y="57"/>
                    <a:pt x="69" y="51"/>
                    <a:pt x="69" y="44"/>
                  </a:cubicBezTo>
                  <a:cubicBezTo>
                    <a:pt x="69" y="36"/>
                    <a:pt x="74" y="30"/>
                    <a:pt x="82" y="30"/>
                  </a:cubicBezTo>
                  <a:close/>
                  <a:moveTo>
                    <a:pt x="212" y="749"/>
                  </a:moveTo>
                  <a:cubicBezTo>
                    <a:pt x="197" y="749"/>
                    <a:pt x="185" y="737"/>
                    <a:pt x="185" y="723"/>
                  </a:cubicBezTo>
                  <a:cubicBezTo>
                    <a:pt x="185" y="708"/>
                    <a:pt x="197" y="696"/>
                    <a:pt x="212" y="696"/>
                  </a:cubicBezTo>
                  <a:cubicBezTo>
                    <a:pt x="227" y="696"/>
                    <a:pt x="239" y="708"/>
                    <a:pt x="239" y="723"/>
                  </a:cubicBezTo>
                  <a:cubicBezTo>
                    <a:pt x="239" y="737"/>
                    <a:pt x="227" y="749"/>
                    <a:pt x="212" y="749"/>
                  </a:cubicBezTo>
                  <a:close/>
                  <a:moveTo>
                    <a:pt x="398" y="683"/>
                  </a:moveTo>
                  <a:cubicBezTo>
                    <a:pt x="26" y="683"/>
                    <a:pt x="26" y="683"/>
                    <a:pt x="26" y="683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398" y="683"/>
                    <a:pt x="398" y="683"/>
                    <a:pt x="398" y="6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strip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9"/>
          <p:cNvSpPr txBox="1"/>
          <p:nvPr/>
        </p:nvSpPr>
        <p:spPr>
          <a:xfrm>
            <a:off x="6383238" y="3171812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模块管理需求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032873" y="2628730"/>
            <a:ext cx="180975" cy="1488516"/>
            <a:chOff x="6032873" y="1880798"/>
            <a:chExt cx="180975" cy="1488516"/>
          </a:xfrm>
          <a:solidFill>
            <a:srgbClr val="159FDD"/>
          </a:solidFill>
        </p:grpSpPr>
        <p:sp>
          <p:nvSpPr>
            <p:cNvPr id="13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1380322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6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9" name="TextBox 64"/>
          <p:cNvSpPr txBox="1"/>
          <p:nvPr/>
        </p:nvSpPr>
        <p:spPr>
          <a:xfrm>
            <a:off x="6383238" y="379527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功能需求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32873" y="1672312"/>
            <a:ext cx="2214880" cy="706755"/>
          </a:xfrm>
          <a:prstGeom prst="rect">
            <a:avLst/>
          </a:prstGeom>
          <a:solidFill>
            <a:srgbClr val="159FDD"/>
          </a:solidFill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需求分析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49"/>
          <p:cNvSpPr txBox="1"/>
          <p:nvPr/>
        </p:nvSpPr>
        <p:spPr>
          <a:xfrm>
            <a:off x="6383238" y="2529256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游戏生命周期需求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15476" y="2073028"/>
            <a:ext cx="41770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159FDD"/>
                </a:solidFill>
              </a:rPr>
              <a:t>PART THREE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07157" y="155703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59FDD"/>
                </a:solidFill>
              </a:rPr>
              <a:t>第三部分</a:t>
            </a:r>
            <a:endParaRPr lang="zh-CN" altLang="en-US" sz="2400" dirty="0">
              <a:solidFill>
                <a:srgbClr val="159FDD"/>
              </a:solidFill>
            </a:endParaRPr>
          </a:p>
        </p:txBody>
      </p:sp>
    </p:spTree>
  </p:cSld>
  <p:clrMapOvr>
    <a:masterClrMapping/>
  </p:clrMapOvr>
  <p:transition>
    <p:strip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98805" y="3467592"/>
            <a:ext cx="404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生命周期应该是程序员自己可控的</a:t>
            </a:r>
            <a:endParaRPr 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99440" y="2435225"/>
            <a:ext cx="40487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大量</a:t>
            </a:r>
            <a:r>
              <a:rPr lang="en-US" altLang="en-GB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Unity</a:t>
            </a:r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脚本容易造成</a:t>
            </a:r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生命周期</a:t>
            </a:r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混乱</a:t>
            </a:r>
            <a:endParaRPr 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431165" y="2464435"/>
            <a:ext cx="0" cy="34728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平行四边形 76"/>
          <p:cNvSpPr/>
          <p:nvPr/>
        </p:nvSpPr>
        <p:spPr>
          <a:xfrm>
            <a:off x="266065" y="417195"/>
            <a:ext cx="4794250" cy="709930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第三章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0" name="平行四边形 79"/>
          <p:cNvSpPr/>
          <p:nvPr/>
        </p:nvSpPr>
        <p:spPr>
          <a:xfrm>
            <a:off x="5060179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5659490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266330" y="1353390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游戏生命周期需求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dirty="0">
                <a:solidFill>
                  <a:schemeClr val="bg1"/>
                </a:solidFill>
              </a:rPr>
              <a:t>需求分析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0315" y="2584450"/>
            <a:ext cx="6412865" cy="3097530"/>
          </a:xfrm>
          <a:prstGeom prst="rect">
            <a:avLst/>
          </a:prstGeom>
        </p:spPr>
      </p:pic>
      <p:sp>
        <p:nvSpPr>
          <p:cNvPr id="6" name="Rectangle 58"/>
          <p:cNvSpPr>
            <a:spLocks noChangeArrowheads="1"/>
          </p:cNvSpPr>
          <p:nvPr/>
        </p:nvSpPr>
        <p:spPr bwMode="auto">
          <a:xfrm>
            <a:off x="598805" y="5533247"/>
            <a:ext cx="404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性能优化，动态控制，数据来源统一</a:t>
            </a:r>
            <a:endParaRPr 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60"/>
          <p:cNvSpPr>
            <a:spLocks noChangeArrowheads="1"/>
          </p:cNvSpPr>
          <p:nvPr/>
        </p:nvSpPr>
        <p:spPr bwMode="auto">
          <a:xfrm>
            <a:off x="598805" y="4499610"/>
            <a:ext cx="4292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脚本不继承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Monobehavior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有很多好处</a:t>
            </a:r>
            <a:endParaRPr lang="zh-CN" altLang="en-US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98805" y="3362182"/>
            <a:ext cx="404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软件工程：模块化，高内聚，低耦合</a:t>
            </a:r>
            <a:endParaRPr 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99440" y="2330450"/>
            <a:ext cx="40487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游戏复杂度提升催生模块管理需求</a:t>
            </a:r>
            <a:endParaRPr 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431165" y="2359660"/>
            <a:ext cx="0" cy="34728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平行四边形 76"/>
          <p:cNvSpPr/>
          <p:nvPr/>
        </p:nvSpPr>
        <p:spPr>
          <a:xfrm>
            <a:off x="266065" y="417195"/>
            <a:ext cx="4794250" cy="709930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第三章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0" name="平行四边形 79"/>
          <p:cNvSpPr/>
          <p:nvPr/>
        </p:nvSpPr>
        <p:spPr>
          <a:xfrm>
            <a:off x="5060179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5659490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266330" y="135339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模块管理需求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dirty="0">
                <a:solidFill>
                  <a:schemeClr val="bg1"/>
                </a:solidFill>
              </a:rPr>
              <a:t>需求分析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8"/>
          <p:cNvSpPr>
            <a:spLocks noChangeArrowheads="1"/>
          </p:cNvSpPr>
          <p:nvPr/>
        </p:nvSpPr>
        <p:spPr bwMode="auto">
          <a:xfrm>
            <a:off x="598805" y="5428472"/>
            <a:ext cx="404812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场景、角色、物理、数据库、AI、UI、事件等多个模块</a:t>
            </a:r>
            <a:endParaRPr 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7" name="Rectangle 60"/>
          <p:cNvSpPr>
            <a:spLocks noChangeArrowheads="1"/>
          </p:cNvSpPr>
          <p:nvPr/>
        </p:nvSpPr>
        <p:spPr bwMode="auto">
          <a:xfrm>
            <a:off x="598805" y="4394835"/>
            <a:ext cx="42926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高度可维护，便于团队协作，提高开发效率</a:t>
            </a:r>
            <a:endParaRPr 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0" y="2242185"/>
            <a:ext cx="7414260" cy="370713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102350" y="1691640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项目模块需求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99440" y="3245977"/>
            <a:ext cx="404812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资源加载系统、文件管理系统、多语言本地化系统、协程管理系统、事件系统、UI框架、角色控制系统、音乐管理系统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……</a:t>
            </a:r>
            <a:endParaRPr 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eaLnBrk="1" hangingPunct="1"/>
            <a:endParaRPr 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eaLnBrk="1" hangingPunct="1"/>
            <a:endParaRPr 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eaLnBrk="1" hangingPunct="1"/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递归查找算法、字典查找算法、随机概率算法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……</a:t>
            </a:r>
            <a:endParaRPr lang="en-US" alt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99440" y="2330450"/>
            <a:ext cx="40487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提供通用的系统、功能、算法等</a:t>
            </a:r>
            <a:endParaRPr 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431165" y="2359660"/>
            <a:ext cx="0" cy="34728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平行四边形 76"/>
          <p:cNvSpPr/>
          <p:nvPr/>
        </p:nvSpPr>
        <p:spPr>
          <a:xfrm>
            <a:off x="266065" y="417195"/>
            <a:ext cx="4794250" cy="709930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第三章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0" name="平行四边形 79"/>
          <p:cNvSpPr/>
          <p:nvPr/>
        </p:nvSpPr>
        <p:spPr>
          <a:xfrm>
            <a:off x="5060179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5659490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266330" y="13533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功能需求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dirty="0">
                <a:solidFill>
                  <a:schemeClr val="bg1"/>
                </a:solidFill>
              </a:rPr>
              <a:t>需求分析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102350" y="1691640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常见功能需求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6845" y="2169795"/>
            <a:ext cx="6235700" cy="4318000"/>
          </a:xfrm>
          <a:prstGeom prst="rect">
            <a:avLst/>
          </a:prstGeom>
        </p:spPr>
      </p:pic>
    </p:spTree>
  </p:cSld>
  <p:clrMapOvr>
    <a:masterClrMapping/>
  </p:clrMapOvr>
  <p:transition>
    <p:strips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9"/>
          <p:cNvSpPr txBox="1"/>
          <p:nvPr/>
        </p:nvSpPr>
        <p:spPr>
          <a:xfrm>
            <a:off x="6383238" y="3171812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框架系统功能设计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032873" y="2628730"/>
            <a:ext cx="180975" cy="1488516"/>
            <a:chOff x="6032873" y="1880798"/>
            <a:chExt cx="180975" cy="1488516"/>
          </a:xfrm>
          <a:solidFill>
            <a:srgbClr val="159FDD"/>
          </a:solidFill>
        </p:grpSpPr>
        <p:sp>
          <p:nvSpPr>
            <p:cNvPr id="13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1380322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6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9" name="TextBox 64"/>
          <p:cNvSpPr txBox="1"/>
          <p:nvPr/>
        </p:nvSpPr>
        <p:spPr>
          <a:xfrm>
            <a:off x="6383238" y="379527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项目扩展性设计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32873" y="1672312"/>
            <a:ext cx="3230880" cy="706755"/>
          </a:xfrm>
          <a:prstGeom prst="rect">
            <a:avLst/>
          </a:prstGeom>
          <a:solidFill>
            <a:srgbClr val="159FDD"/>
          </a:solidFill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游戏框架设计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49"/>
          <p:cNvSpPr txBox="1"/>
          <p:nvPr/>
        </p:nvSpPr>
        <p:spPr>
          <a:xfrm>
            <a:off x="6383238" y="2529256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框架总体结构设计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15476" y="2073028"/>
            <a:ext cx="3807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159FDD"/>
                </a:solidFill>
              </a:rPr>
              <a:t>PART FOUR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07157" y="15570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59FDD"/>
                </a:solidFill>
              </a:rPr>
              <a:t>第四部分</a:t>
            </a:r>
            <a:endParaRPr lang="zh-CN" altLang="en-US" sz="2400" dirty="0">
              <a:solidFill>
                <a:srgbClr val="159FDD"/>
              </a:solidFill>
            </a:endParaRPr>
          </a:p>
        </p:txBody>
      </p:sp>
    </p:spTree>
  </p:cSld>
  <p:clrMapOvr>
    <a:masterClrMapping/>
  </p:clrMapOvr>
  <p:transition>
    <p:strip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557645" y="1558925"/>
            <a:ext cx="4755515" cy="4876800"/>
          </a:xfrm>
          <a:prstGeom prst="rect">
            <a:avLst/>
          </a:prstGeom>
          <a:solidFill>
            <a:srgbClr val="118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10701" y="1590027"/>
            <a:ext cx="3134191" cy="1862048"/>
          </a:xfrm>
          <a:prstGeom prst="rect">
            <a:avLst/>
          </a:prstGeom>
          <a:solidFill>
            <a:srgbClr val="1181B3"/>
          </a:solidFill>
        </p:spPr>
        <p:txBody>
          <a:bodyPr wrap="none" rtlCol="0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</a:rPr>
              <a:t>目录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5" name="TextBox 29"/>
          <p:cNvSpPr txBox="1"/>
          <p:nvPr/>
        </p:nvSpPr>
        <p:spPr>
          <a:xfrm>
            <a:off x="4123128" y="3707716"/>
            <a:ext cx="2121764" cy="579005"/>
          </a:xfrm>
          <a:prstGeom prst="rect">
            <a:avLst/>
          </a:prstGeom>
          <a:solidFill>
            <a:srgbClr val="1181B3"/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557723" y="1558913"/>
            <a:ext cx="0" cy="4873625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376942" y="1689950"/>
            <a:ext cx="1706880" cy="3366915"/>
            <a:chOff x="5645865" y="1966096"/>
            <a:chExt cx="1706880" cy="3366915"/>
          </a:xfrm>
        </p:grpSpPr>
        <p:sp>
          <p:nvSpPr>
            <p:cNvPr id="8" name="TextBox 75"/>
            <p:cNvSpPr txBox="1"/>
            <p:nvPr/>
          </p:nvSpPr>
          <p:spPr>
            <a:xfrm>
              <a:off x="5645865" y="196609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绪论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TextBox 86"/>
            <p:cNvSpPr txBox="1"/>
            <p:nvPr/>
          </p:nvSpPr>
          <p:spPr>
            <a:xfrm>
              <a:off x="5645865" y="2561628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关键技术综述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TextBox 88"/>
            <p:cNvSpPr txBox="1"/>
            <p:nvPr/>
          </p:nvSpPr>
          <p:spPr>
            <a:xfrm>
              <a:off x="5645865" y="3157160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需求分析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89"/>
            <p:cNvSpPr txBox="1"/>
            <p:nvPr/>
          </p:nvSpPr>
          <p:spPr>
            <a:xfrm>
              <a:off x="5645865" y="3752692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游戏框架设计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90"/>
            <p:cNvSpPr txBox="1"/>
            <p:nvPr/>
          </p:nvSpPr>
          <p:spPr>
            <a:xfrm>
              <a:off x="5645865" y="4348224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zh-CN" dirty="0"/>
                <a:t>游戏框架实现</a:t>
              </a:r>
              <a:endParaRPr lang="zh-CN" altLang="en-US" dirty="0"/>
            </a:p>
          </p:txBody>
        </p:sp>
        <p:sp>
          <p:nvSpPr>
            <p:cNvPr id="13" name="TextBox 92"/>
            <p:cNvSpPr txBox="1"/>
            <p:nvPr/>
          </p:nvSpPr>
          <p:spPr>
            <a:xfrm>
              <a:off x="5645865" y="4934231"/>
              <a:ext cx="1452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zh-CN" dirty="0"/>
                <a:t>总结和展望</a:t>
              </a:r>
              <a:endParaRPr lang="zh-CN" altLang="en-US" dirty="0"/>
            </a:p>
          </p:txBody>
        </p:sp>
      </p:grpSp>
      <p:sp>
        <p:nvSpPr>
          <p:cNvPr id="2" name="TextBox 92"/>
          <p:cNvSpPr txBox="1"/>
          <p:nvPr/>
        </p:nvSpPr>
        <p:spPr>
          <a:xfrm>
            <a:off x="7389642" y="524228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zh-CN" dirty="0"/>
              <a:t>参考文献</a:t>
            </a:r>
            <a:endParaRPr lang="zh-CN" altLang="en-US" dirty="0"/>
          </a:p>
        </p:txBody>
      </p:sp>
      <p:sp>
        <p:nvSpPr>
          <p:cNvPr id="3" name="TextBox 92"/>
          <p:cNvSpPr txBox="1"/>
          <p:nvPr/>
        </p:nvSpPr>
        <p:spPr>
          <a:xfrm>
            <a:off x="7389642" y="580743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zh-CN" dirty="0"/>
              <a:t>致谢</a:t>
            </a:r>
            <a:endParaRPr lang="zh-CN" altLang="en-US" dirty="0"/>
          </a:p>
        </p:txBody>
      </p:sp>
    </p:spTree>
  </p:cSld>
  <p:clrMapOvr>
    <a:masterClrMapping/>
  </p:clrMapOvr>
  <p:transition>
    <p:strips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第四章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游戏框架设计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框架总体结构设计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6987" y="2775941"/>
            <a:ext cx="2239273" cy="1837543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0" name="矩形 9"/>
          <p:cNvSpPr/>
          <p:nvPr/>
        </p:nvSpPr>
        <p:spPr>
          <a:xfrm>
            <a:off x="916940" y="4613275"/>
            <a:ext cx="2239010" cy="107442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/>
          </a:p>
        </p:txBody>
      </p:sp>
      <p:sp>
        <p:nvSpPr>
          <p:cNvPr id="16" name="矩形 15"/>
          <p:cNvSpPr/>
          <p:nvPr/>
        </p:nvSpPr>
        <p:spPr>
          <a:xfrm>
            <a:off x="3623238" y="2775942"/>
            <a:ext cx="2239273" cy="1837543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7" name="矩形 16"/>
          <p:cNvSpPr/>
          <p:nvPr/>
        </p:nvSpPr>
        <p:spPr>
          <a:xfrm>
            <a:off x="3623310" y="4613275"/>
            <a:ext cx="2239010" cy="107378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8" name="Rectangle 96"/>
          <p:cNvSpPr/>
          <p:nvPr/>
        </p:nvSpPr>
        <p:spPr>
          <a:xfrm>
            <a:off x="3666249" y="5172182"/>
            <a:ext cx="21400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场景状态机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55365" y="4735830"/>
            <a:ext cx="23749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SceneStateController</a:t>
            </a:r>
            <a:endParaRPr 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533478" y="5104575"/>
            <a:ext cx="435897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329489" y="2775941"/>
            <a:ext cx="2239273" cy="1837543"/>
          </a:xfrm>
          <a:prstGeom prst="rect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/>
          </a:p>
        </p:txBody>
      </p:sp>
      <p:sp>
        <p:nvSpPr>
          <p:cNvPr id="13" name="矩形 12"/>
          <p:cNvSpPr/>
          <p:nvPr/>
        </p:nvSpPr>
        <p:spPr>
          <a:xfrm>
            <a:off x="6329680" y="4613910"/>
            <a:ext cx="2239010" cy="10928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/>
          </a:p>
        </p:txBody>
      </p:sp>
      <p:sp>
        <p:nvSpPr>
          <p:cNvPr id="56" name="Rectangle 96"/>
          <p:cNvSpPr/>
          <p:nvPr/>
        </p:nvSpPr>
        <p:spPr>
          <a:xfrm>
            <a:off x="948754" y="5172182"/>
            <a:ext cx="21400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游戏主循环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53079" y="4736071"/>
            <a:ext cx="197575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GameLoop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815983" y="5104575"/>
            <a:ext cx="435897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96"/>
          <p:cNvSpPr/>
          <p:nvPr/>
        </p:nvSpPr>
        <p:spPr>
          <a:xfrm>
            <a:off x="6382757" y="5172182"/>
            <a:ext cx="21400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场景状态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487082" y="4736071"/>
            <a:ext cx="197575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ISceneState</a:t>
            </a:r>
            <a:endParaRPr 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7249986" y="5104575"/>
            <a:ext cx="435897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9035740" y="2775941"/>
            <a:ext cx="2239273" cy="1837543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/>
          </a:p>
        </p:txBody>
      </p:sp>
      <p:sp>
        <p:nvSpPr>
          <p:cNvPr id="64" name="矩形 63"/>
          <p:cNvSpPr/>
          <p:nvPr/>
        </p:nvSpPr>
        <p:spPr>
          <a:xfrm>
            <a:off x="9036050" y="4613275"/>
            <a:ext cx="2239010" cy="10839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/>
          </a:p>
        </p:txBody>
      </p:sp>
      <p:sp>
        <p:nvSpPr>
          <p:cNvPr id="65" name="Rectangle 96"/>
          <p:cNvSpPr/>
          <p:nvPr/>
        </p:nvSpPr>
        <p:spPr>
          <a:xfrm>
            <a:off x="9089008" y="5172182"/>
            <a:ext cx="21400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游戏主程序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036050" y="4735830"/>
            <a:ext cx="223964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GameMainProgram</a:t>
            </a:r>
            <a:endParaRPr 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9956237" y="5104575"/>
            <a:ext cx="435897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1266012" y="3279214"/>
            <a:ext cx="1505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ONE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990104" y="3279214"/>
            <a:ext cx="1574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TWO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498383" y="3279214"/>
            <a:ext cx="1901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THREE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257534" y="3279214"/>
            <a:ext cx="1795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FOUR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916987" y="2740947"/>
            <a:ext cx="2239273" cy="794"/>
          </a:xfrm>
          <a:prstGeom prst="line">
            <a:avLst/>
          </a:prstGeom>
          <a:ln w="76200">
            <a:solidFill>
              <a:srgbClr val="118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3623237" y="2740947"/>
            <a:ext cx="2239273" cy="794"/>
          </a:xfrm>
          <a:prstGeom prst="line">
            <a:avLst/>
          </a:prstGeom>
          <a:ln w="76200">
            <a:solidFill>
              <a:srgbClr val="118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329487" y="2740947"/>
            <a:ext cx="2239273" cy="794"/>
          </a:xfrm>
          <a:prstGeom prst="line">
            <a:avLst/>
          </a:prstGeom>
          <a:ln w="76200">
            <a:solidFill>
              <a:srgbClr val="FF3C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9035740" y="2740947"/>
            <a:ext cx="2239273" cy="794"/>
          </a:xfrm>
          <a:prstGeom prst="line">
            <a:avLst/>
          </a:prstGeom>
          <a:ln w="76200">
            <a:solidFill>
              <a:srgbClr val="118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箭头 7"/>
          <p:cNvSpPr/>
          <p:nvPr/>
        </p:nvSpPr>
        <p:spPr>
          <a:xfrm>
            <a:off x="3256915" y="3503930"/>
            <a:ext cx="290195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951220" y="3503930"/>
            <a:ext cx="290195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8656955" y="3503930"/>
            <a:ext cx="290195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strips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第四章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游戏框架设计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框架总体结构设计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2278380"/>
            <a:ext cx="12195810" cy="4372610"/>
          </a:xfrm>
          <a:prstGeom prst="rect">
            <a:avLst/>
          </a:prstGeom>
        </p:spPr>
      </p:pic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6125210" y="1691640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框架总体结构图</a:t>
            </a:r>
            <a:endParaRPr lang="en-US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第四章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游戏框架设计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框架总体结构设计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2773" y="2410959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11" name="椭圆 10"/>
          <p:cNvSpPr/>
          <p:nvPr/>
        </p:nvSpPr>
        <p:spPr>
          <a:xfrm>
            <a:off x="602773" y="3515061"/>
            <a:ext cx="878682" cy="878682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14" name="椭圆 13"/>
          <p:cNvSpPr/>
          <p:nvPr/>
        </p:nvSpPr>
        <p:spPr>
          <a:xfrm>
            <a:off x="602773" y="4619163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68" name="Rectangle 96"/>
          <p:cNvSpPr/>
          <p:nvPr/>
        </p:nvSpPr>
        <p:spPr>
          <a:xfrm>
            <a:off x="1598295" y="2725420"/>
            <a:ext cx="32131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处理输入，更新状态，渲染游戏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97978" y="2410959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游戏主循环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705639" y="2725541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96"/>
          <p:cNvSpPr/>
          <p:nvPr/>
        </p:nvSpPr>
        <p:spPr>
          <a:xfrm>
            <a:off x="1598295" y="3829685"/>
            <a:ext cx="32131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外观模式，管理子系统，模块化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7978" y="3515061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游戏主程序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1705639" y="3829643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96"/>
          <p:cNvSpPr/>
          <p:nvPr/>
        </p:nvSpPr>
        <p:spPr>
          <a:xfrm>
            <a:off x="1598295" y="4933950"/>
            <a:ext cx="32131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负责所属模块的功能，遵循规范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597978" y="4619163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框架子系统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705639" y="4933745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-2147482617" descr="game-loop-si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8135" y="1264920"/>
            <a:ext cx="4453890" cy="1460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35" y="2806700"/>
            <a:ext cx="4453890" cy="3961765"/>
          </a:xfrm>
          <a:prstGeom prst="rect">
            <a:avLst/>
          </a:prstGeom>
        </p:spPr>
      </p:pic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7060565" y="1781175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游戏循环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7060565" y="4394200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外观模式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第四章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游戏框架设计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框架系统功能设计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2773" y="2410959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11" name="椭圆 10"/>
          <p:cNvSpPr/>
          <p:nvPr/>
        </p:nvSpPr>
        <p:spPr>
          <a:xfrm>
            <a:off x="602773" y="3724611"/>
            <a:ext cx="878682" cy="878682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14" name="椭圆 13"/>
          <p:cNvSpPr/>
          <p:nvPr/>
        </p:nvSpPr>
        <p:spPr>
          <a:xfrm>
            <a:off x="602773" y="4914438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68" name="Rectangle 96"/>
          <p:cNvSpPr/>
          <p:nvPr/>
        </p:nvSpPr>
        <p:spPr>
          <a:xfrm>
            <a:off x="1598295" y="2725420"/>
            <a:ext cx="3213100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包括资源加载系统、文件管理系统、数据库系统、游戏存档系统、多语言本地化系统等等。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97978" y="2410959"/>
            <a:ext cx="2214880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游戏数据管理系统设计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705639" y="2725541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96"/>
          <p:cNvSpPr/>
          <p:nvPr/>
        </p:nvSpPr>
        <p:spPr>
          <a:xfrm>
            <a:off x="1598295" y="4039235"/>
            <a:ext cx="32131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桥接模式，分为 控制类、属性类、武器类，由中介者衔接。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7978" y="3724611"/>
            <a:ext cx="1808480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游戏角色架构设计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1705639" y="4039193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96"/>
          <p:cNvSpPr/>
          <p:nvPr/>
        </p:nvSpPr>
        <p:spPr>
          <a:xfrm>
            <a:off x="1598295" y="5229225"/>
            <a:ext cx="32131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窗体分类，智能层级控制，自动化加载。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597978" y="4914438"/>
            <a:ext cx="1221105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框架设计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705639" y="5229020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第四章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游戏框架设计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7258685" y="6225540"/>
            <a:ext cx="26200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角色架构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控制类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13" name="对象 12"/>
          <p:cNvGraphicFramePr/>
          <p:nvPr/>
        </p:nvGraphicFramePr>
        <p:xfrm>
          <a:off x="6125845" y="2069465"/>
          <a:ext cx="4885690" cy="394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3403600" imgH="2749550" progId="Paint.Picture">
                  <p:embed/>
                </p:oleObj>
              </mc:Choice>
              <mc:Fallback>
                <p:oleObj name="" r:id="rId1" imgW="3403600" imgH="2749550" progId="Paint.Picture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25845" y="2069465"/>
                        <a:ext cx="4885690" cy="394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1734185" y="6223635"/>
            <a:ext cx="26200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角色架构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属性</a:t>
            </a:r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类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18" name="对象 17"/>
          <p:cNvGraphicFramePr/>
          <p:nvPr/>
        </p:nvGraphicFramePr>
        <p:xfrm>
          <a:off x="443865" y="2059940"/>
          <a:ext cx="5201285" cy="399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3" imgW="3790950" imgH="2914650" progId="Paint.Picture">
                  <p:embed/>
                </p:oleObj>
              </mc:Choice>
              <mc:Fallback>
                <p:oleObj name="" r:id="rId3" imgW="3790950" imgH="29146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865" y="2059940"/>
                        <a:ext cx="5201285" cy="399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2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第四章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游戏框架设计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4218305" y="6276975"/>
            <a:ext cx="33705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角色架构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中介者和武器</a:t>
            </a:r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类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65" y="1893570"/>
            <a:ext cx="10362565" cy="4291330"/>
          </a:xfrm>
          <a:prstGeom prst="rect">
            <a:avLst/>
          </a:prstGeom>
        </p:spPr>
      </p:pic>
    </p:spTree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第四章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游戏框架设计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项目扩展性设计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6395" y="2280920"/>
            <a:ext cx="7342505" cy="4007485"/>
          </a:xfrm>
          <a:prstGeom prst="rect">
            <a:avLst/>
          </a:prstGeom>
        </p:spPr>
      </p:pic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49860" y="2671445"/>
            <a:ext cx="3910330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框架设计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接入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SFramework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框架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项目扩展性设计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增删子系统，全局变量，项目开发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032873" y="2628730"/>
            <a:ext cx="180975" cy="834280"/>
            <a:chOff x="6032873" y="1880798"/>
            <a:chExt cx="180975" cy="834280"/>
          </a:xfrm>
          <a:solidFill>
            <a:srgbClr val="159FDD"/>
          </a:solidFill>
        </p:grpSpPr>
        <p:sp>
          <p:nvSpPr>
            <p:cNvPr id="4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817229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0" name="TextBox 49"/>
          <p:cNvSpPr txBox="1"/>
          <p:nvPr/>
        </p:nvSpPr>
        <p:spPr>
          <a:xfrm>
            <a:off x="6383020" y="2529205"/>
            <a:ext cx="2654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框架总体结构实现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05025" y="2073275"/>
            <a:ext cx="3517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59FDD"/>
                </a:solidFill>
              </a:rPr>
              <a:t>PART FIVE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07157" y="1557031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59FDD"/>
                </a:solidFill>
              </a:rPr>
              <a:t>第五部分</a:t>
            </a:r>
            <a:endParaRPr lang="zh-CN" altLang="en-US" sz="2400" dirty="0">
              <a:solidFill>
                <a:srgbClr val="159FDD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32873" y="1672312"/>
            <a:ext cx="3230880" cy="706755"/>
          </a:xfrm>
          <a:prstGeom prst="rect">
            <a:avLst/>
          </a:prstGeom>
          <a:solidFill>
            <a:srgbClr val="159FDD"/>
          </a:solidFill>
        </p:spPr>
        <p:txBody>
          <a:bodyPr wrap="none" rtlCol="0">
            <a:spAutoFit/>
          </a:bodyPr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游戏框架实现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49"/>
          <p:cNvSpPr txBox="1"/>
          <p:nvPr/>
        </p:nvSpPr>
        <p:spPr>
          <a:xfrm>
            <a:off x="6383238" y="3848087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游戏角色架构实现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032873" y="3343105"/>
            <a:ext cx="180975" cy="2142753"/>
            <a:chOff x="6032873" y="1880798"/>
            <a:chExt cx="180975" cy="2142753"/>
          </a:xfrm>
          <a:solidFill>
            <a:srgbClr val="159FDD"/>
          </a:solidFill>
        </p:grpSpPr>
        <p:sp>
          <p:nvSpPr>
            <p:cNvPr id="14" name="直接连接符 14"/>
            <p:cNvSpPr>
              <a:spLocks noChangeShapeType="1"/>
            </p:cNvSpPr>
            <p:nvPr/>
          </p:nvSpPr>
          <p:spPr bwMode="auto">
            <a:xfrm>
              <a:off x="6123678" y="1897943"/>
              <a:ext cx="635" cy="2012950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5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6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7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8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9" name="TextBox 64"/>
          <p:cNvSpPr txBox="1"/>
          <p:nvPr/>
        </p:nvSpPr>
        <p:spPr>
          <a:xfrm>
            <a:off x="6383238" y="4471545"/>
            <a:ext cx="17189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框架实现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TextBox 65"/>
          <p:cNvSpPr txBox="1"/>
          <p:nvPr/>
        </p:nvSpPr>
        <p:spPr>
          <a:xfrm>
            <a:off x="6383238" y="5125781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游戏框架的应用和测试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TextBox 49"/>
          <p:cNvSpPr txBox="1"/>
          <p:nvPr/>
        </p:nvSpPr>
        <p:spPr>
          <a:xfrm>
            <a:off x="6383238" y="3205531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</a:rPr>
              <a:t>框架子系统实现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strips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33379" y="2753457"/>
            <a:ext cx="3442645" cy="3442645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第五章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游戏框架实现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  <a:latin typeface="+mn-ea"/>
                <a:sym typeface="+mn-ea"/>
              </a:rPr>
              <a:t>框架总体结构实现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Rectangle 96"/>
          <p:cNvSpPr/>
          <p:nvPr/>
        </p:nvSpPr>
        <p:spPr>
          <a:xfrm>
            <a:off x="4693843" y="1829563"/>
            <a:ext cx="2534907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构造内部成员（不需依赖其他类来初始化的成员）</a:t>
            </a:r>
            <a:endParaRPr 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64059" y="1492121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构造函数</a:t>
            </a:r>
            <a:endParaRPr lang="zh-CN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628384" y="1829563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96"/>
          <p:cNvSpPr/>
          <p:nvPr/>
        </p:nvSpPr>
        <p:spPr>
          <a:xfrm>
            <a:off x="8066928" y="3963363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初次构造后的初始化（在构造函数之后执行）</a:t>
            </a:r>
            <a:endParaRPr 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66927" y="3648781"/>
            <a:ext cx="85915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Awake</a:t>
            </a:r>
            <a:endParaRPr 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174588" y="3963363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96"/>
          <p:cNvSpPr/>
          <p:nvPr/>
        </p:nvSpPr>
        <p:spPr>
          <a:xfrm>
            <a:off x="1327150" y="3963670"/>
            <a:ext cx="250888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对象销毁</a:t>
            </a:r>
            <a:r>
              <a:rPr 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时的释放</a:t>
            </a:r>
            <a:endParaRPr 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8402" y="3648781"/>
            <a:ext cx="95123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Release</a:t>
            </a:r>
            <a:endParaRPr lang="en-US" altLang="zh-CN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019212" y="3963363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96"/>
          <p:cNvSpPr/>
          <p:nvPr/>
        </p:nvSpPr>
        <p:spPr>
          <a:xfrm>
            <a:off x="1933575" y="5746750"/>
            <a:ext cx="247904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每帧循环更新</a:t>
            </a:r>
            <a:endParaRPr 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55595" y="5431790"/>
            <a:ext cx="155702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Update</a:t>
            </a:r>
            <a:endParaRPr 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595069" y="5746547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899218" y="2392851"/>
            <a:ext cx="4033942" cy="3942690"/>
            <a:chOff x="3899218" y="2392851"/>
            <a:chExt cx="4033942" cy="3942690"/>
          </a:xfrm>
        </p:grpSpPr>
        <p:sp>
          <p:nvSpPr>
            <p:cNvPr id="53" name="Oval 68"/>
            <p:cNvSpPr>
              <a:spLocks noChangeArrowheads="1"/>
            </p:cNvSpPr>
            <p:nvPr/>
          </p:nvSpPr>
          <p:spPr bwMode="gray">
            <a:xfrm>
              <a:off x="6931869" y="3592851"/>
              <a:ext cx="1001291" cy="989012"/>
            </a:xfrm>
            <a:prstGeom prst="ellipse">
              <a:avLst/>
            </a:prstGeom>
            <a:solidFill>
              <a:srgbClr val="138FC7"/>
            </a:soli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Awake</a:t>
              </a:r>
              <a:endParaRPr lang="en-US" sz="1400" kern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5" name="Oval 68"/>
            <p:cNvSpPr>
              <a:spLocks noChangeArrowheads="1"/>
            </p:cNvSpPr>
            <p:nvPr/>
          </p:nvSpPr>
          <p:spPr bwMode="gray">
            <a:xfrm>
              <a:off x="5455038" y="2392851"/>
              <a:ext cx="1001291" cy="989012"/>
            </a:xfrm>
            <a:prstGeom prst="ellipse">
              <a:avLst/>
            </a:prstGeom>
            <a:solidFill>
              <a:srgbClr val="FF5B59"/>
            </a:soli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构造函数</a:t>
              </a:r>
              <a:endParaRPr kumimoji="0" 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6" name="Oval 68"/>
            <p:cNvSpPr>
              <a:spLocks noChangeArrowheads="1"/>
            </p:cNvSpPr>
            <p:nvPr/>
          </p:nvSpPr>
          <p:spPr bwMode="gray">
            <a:xfrm>
              <a:off x="6490281" y="5346529"/>
              <a:ext cx="1001291" cy="989012"/>
            </a:xfrm>
            <a:prstGeom prst="ellipse">
              <a:avLst/>
            </a:prstGeom>
            <a:solidFill>
              <a:srgbClr val="138FC7"/>
            </a:soli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Initialize</a:t>
              </a:r>
              <a:endParaRPr lang="en-US" sz="1400" kern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7" name="Oval 68"/>
            <p:cNvSpPr>
              <a:spLocks noChangeArrowheads="1"/>
            </p:cNvSpPr>
            <p:nvPr/>
          </p:nvSpPr>
          <p:spPr bwMode="gray">
            <a:xfrm>
              <a:off x="4516616" y="5346529"/>
              <a:ext cx="1001291" cy="989012"/>
            </a:xfrm>
            <a:prstGeom prst="ellipse">
              <a:avLst/>
            </a:prstGeom>
            <a:solidFill>
              <a:srgbClr val="138FC7"/>
            </a:soli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Update</a:t>
              </a:r>
              <a:endParaRPr lang="en-US" sz="1400" kern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8" name="Oval 68"/>
            <p:cNvSpPr>
              <a:spLocks noChangeArrowheads="1"/>
            </p:cNvSpPr>
            <p:nvPr/>
          </p:nvSpPr>
          <p:spPr bwMode="gray">
            <a:xfrm>
              <a:off x="3899218" y="3592851"/>
              <a:ext cx="1001291" cy="989012"/>
            </a:xfrm>
            <a:prstGeom prst="ellipse">
              <a:avLst/>
            </a:prstGeom>
            <a:solidFill>
              <a:srgbClr val="138FC7"/>
            </a:soli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Release</a:t>
              </a:r>
              <a:endParaRPr lang="en-US" sz="1400" kern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6" name="Rectangle 96"/>
          <p:cNvSpPr/>
          <p:nvPr/>
        </p:nvSpPr>
        <p:spPr>
          <a:xfrm>
            <a:off x="7672705" y="5746547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加载新场景后的初始化，场景重新加载后也会调用</a:t>
            </a:r>
            <a:endParaRPr 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672704" y="5431965"/>
            <a:ext cx="104775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Initialize</a:t>
            </a:r>
            <a:endParaRPr lang="en-US" altLang="zh-CN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7780365" y="5746547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5061263" y="3585286"/>
            <a:ext cx="1778985" cy="1778985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Oval 68"/>
          <p:cNvSpPr>
            <a:spLocks noChangeArrowheads="1"/>
          </p:cNvSpPr>
          <p:nvPr/>
        </p:nvSpPr>
        <p:spPr bwMode="gray">
          <a:xfrm>
            <a:off x="5245800" y="3782537"/>
            <a:ext cx="1410162" cy="1392869"/>
          </a:xfrm>
          <a:prstGeom prst="ellipse">
            <a:avLst/>
          </a:prstGeom>
          <a:solidFill>
            <a:srgbClr val="FF5B59"/>
          </a:solidFill>
          <a:ln w="9525" algn="ctr">
            <a:noFill/>
            <a:round/>
          </a:ln>
          <a:effectLst/>
        </p:spPr>
        <p:txBody>
          <a:bodyPr wrap="none" anchor="ctr"/>
          <a:lstStyle/>
          <a:p>
            <a:pPr lvl="0" algn="ctr">
              <a:defRPr/>
            </a:pPr>
            <a:endParaRPr lang="zh-CN" altLang="en-US" sz="1200" kern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1" name="Group 32"/>
          <p:cNvGrpSpPr>
            <a:grpSpLocks noChangeAspect="1"/>
          </p:cNvGrpSpPr>
          <p:nvPr/>
        </p:nvGrpSpPr>
        <p:grpSpPr bwMode="auto">
          <a:xfrm>
            <a:off x="5605294" y="4185455"/>
            <a:ext cx="712003" cy="505523"/>
            <a:chOff x="4354" y="1098"/>
            <a:chExt cx="800" cy="568"/>
          </a:xfrm>
          <a:solidFill>
            <a:schemeClr val="bg1"/>
          </a:solidFill>
        </p:grpSpPr>
        <p:sp>
          <p:nvSpPr>
            <p:cNvPr id="62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7167245" y="2523490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SFramework生命周期流程图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第五章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游戏框架实现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  <a:latin typeface="+mn-ea"/>
                <a:sym typeface="+mn-ea"/>
              </a:rPr>
              <a:t>框架总体结构实现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6940" y="2717800"/>
            <a:ext cx="2239010" cy="107442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/>
          </a:p>
        </p:txBody>
      </p:sp>
      <p:sp>
        <p:nvSpPr>
          <p:cNvPr id="29" name="矩形 28"/>
          <p:cNvSpPr/>
          <p:nvPr/>
        </p:nvSpPr>
        <p:spPr>
          <a:xfrm>
            <a:off x="3623310" y="2717800"/>
            <a:ext cx="2239010" cy="107378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30" name="Rectangle 96"/>
          <p:cNvSpPr/>
          <p:nvPr/>
        </p:nvSpPr>
        <p:spPr>
          <a:xfrm>
            <a:off x="3666249" y="3276707"/>
            <a:ext cx="21400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场景状态机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55365" y="2840355"/>
            <a:ext cx="23749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SceneStateController</a:t>
            </a:r>
            <a:endParaRPr 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533478" y="3209100"/>
            <a:ext cx="435897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329680" y="2718435"/>
            <a:ext cx="2239010" cy="10928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/>
          </a:p>
        </p:txBody>
      </p:sp>
      <p:sp>
        <p:nvSpPr>
          <p:cNvPr id="39" name="Rectangle 96"/>
          <p:cNvSpPr/>
          <p:nvPr/>
        </p:nvSpPr>
        <p:spPr>
          <a:xfrm>
            <a:off x="948754" y="3276707"/>
            <a:ext cx="21400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游戏主循环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53079" y="2840596"/>
            <a:ext cx="197575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GameLoop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815983" y="3209100"/>
            <a:ext cx="435897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96"/>
          <p:cNvSpPr/>
          <p:nvPr/>
        </p:nvSpPr>
        <p:spPr>
          <a:xfrm>
            <a:off x="6382757" y="3276707"/>
            <a:ext cx="21400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场景状态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87082" y="2840596"/>
            <a:ext cx="197575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ISceneState</a:t>
            </a:r>
            <a:endParaRPr 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7249986" y="3209100"/>
            <a:ext cx="435897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9036050" y="2717800"/>
            <a:ext cx="2239010" cy="10839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/>
          </a:p>
        </p:txBody>
      </p:sp>
      <p:sp>
        <p:nvSpPr>
          <p:cNvPr id="47" name="Rectangle 96"/>
          <p:cNvSpPr/>
          <p:nvPr/>
        </p:nvSpPr>
        <p:spPr>
          <a:xfrm>
            <a:off x="9089008" y="3276707"/>
            <a:ext cx="21400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游戏主程序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036050" y="2840355"/>
            <a:ext cx="223964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GameMainProgram</a:t>
            </a:r>
            <a:endParaRPr 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9956237" y="3209100"/>
            <a:ext cx="435897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916987" y="3852266"/>
            <a:ext cx="2239273" cy="1837543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/>
          </a:p>
        </p:txBody>
      </p:sp>
      <p:sp>
        <p:nvSpPr>
          <p:cNvPr id="77" name="矩形 76"/>
          <p:cNvSpPr/>
          <p:nvPr/>
        </p:nvSpPr>
        <p:spPr>
          <a:xfrm>
            <a:off x="3623238" y="3852267"/>
            <a:ext cx="2239273" cy="1837543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/>
          </a:p>
        </p:txBody>
      </p:sp>
      <p:sp>
        <p:nvSpPr>
          <p:cNvPr id="78" name="矩形 77"/>
          <p:cNvSpPr/>
          <p:nvPr/>
        </p:nvSpPr>
        <p:spPr>
          <a:xfrm>
            <a:off x="6329489" y="3852266"/>
            <a:ext cx="2239273" cy="1837543"/>
          </a:xfrm>
          <a:prstGeom prst="rect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 dirty="0"/>
          </a:p>
        </p:txBody>
      </p:sp>
      <p:sp>
        <p:nvSpPr>
          <p:cNvPr id="79" name="矩形 78"/>
          <p:cNvSpPr/>
          <p:nvPr/>
        </p:nvSpPr>
        <p:spPr>
          <a:xfrm>
            <a:off x="9035740" y="3852266"/>
            <a:ext cx="2239273" cy="1837543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 dirty="0"/>
          </a:p>
        </p:txBody>
      </p:sp>
      <p:sp>
        <p:nvSpPr>
          <p:cNvPr id="80" name="文本框 79"/>
          <p:cNvSpPr txBox="1"/>
          <p:nvPr/>
        </p:nvSpPr>
        <p:spPr>
          <a:xfrm>
            <a:off x="963930" y="4110355"/>
            <a:ext cx="21539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游戏的入口类</a:t>
            </a:r>
            <a:r>
              <a:rPr lang="zh-CN" altLang="en-US" sz="1600" dirty="0">
                <a:solidFill>
                  <a:schemeClr val="bg1"/>
                </a:solidFill>
              </a:rPr>
              <a:t>。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控制场景状态机的初始状态、状态更新及设置起始场景。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916987" y="3817272"/>
            <a:ext cx="2239273" cy="794"/>
          </a:xfrm>
          <a:prstGeom prst="line">
            <a:avLst/>
          </a:prstGeom>
          <a:ln w="76200">
            <a:solidFill>
              <a:srgbClr val="118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3623237" y="3817272"/>
            <a:ext cx="2239273" cy="794"/>
          </a:xfrm>
          <a:prstGeom prst="line">
            <a:avLst/>
          </a:prstGeom>
          <a:ln w="76200">
            <a:solidFill>
              <a:srgbClr val="118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6329487" y="3817272"/>
            <a:ext cx="2239273" cy="794"/>
          </a:xfrm>
          <a:prstGeom prst="line">
            <a:avLst/>
          </a:prstGeom>
          <a:ln w="76200">
            <a:solidFill>
              <a:srgbClr val="FF3C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9035740" y="3817272"/>
            <a:ext cx="2239273" cy="794"/>
          </a:xfrm>
          <a:prstGeom prst="line">
            <a:avLst/>
          </a:prstGeom>
          <a:ln w="76200">
            <a:solidFill>
              <a:srgbClr val="118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右箭头 87"/>
          <p:cNvSpPr/>
          <p:nvPr/>
        </p:nvSpPr>
        <p:spPr>
          <a:xfrm>
            <a:off x="3256915" y="3065780"/>
            <a:ext cx="290195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右箭头 88"/>
          <p:cNvSpPr/>
          <p:nvPr/>
        </p:nvSpPr>
        <p:spPr>
          <a:xfrm>
            <a:off x="5951855" y="3065780"/>
            <a:ext cx="290195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右箭头 89"/>
          <p:cNvSpPr/>
          <p:nvPr/>
        </p:nvSpPr>
        <p:spPr>
          <a:xfrm>
            <a:off x="8657590" y="3065780"/>
            <a:ext cx="290195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3652520" y="4110355"/>
            <a:ext cx="2153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状态模式。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控制场景的切换，对当前场景状态执行场景初始化、更新、释放。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390640" y="4233545"/>
            <a:ext cx="2153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场景状态类的基类。控制接口方法的初始化、更新、释放。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9088755" y="4232910"/>
            <a:ext cx="2153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整合所有子系统的接口及功能，并控制所有子系统的生命周期。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strips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266330" y="417250"/>
            <a:ext cx="348892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第一章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67433" y="4172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绪论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443865" y="3184775"/>
            <a:ext cx="3519488" cy="313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GB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产业起源于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1970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年代的</a:t>
            </a:r>
            <a:r>
              <a:rPr lang="zh-CN" altLang="en-GB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欧美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GB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中国游戏产业起步于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1990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年代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GB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21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世纪取得了突飞猛进的发展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2016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年销售收入超过美国成为全球第一大电子游戏市场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457200" y="2287202"/>
            <a:ext cx="3519488" cy="590550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电子游戏产业发展</a:t>
            </a:r>
            <a:endParaRPr lang="zh-CN" altLang="en-US" sz="20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457200" y="2249102"/>
            <a:ext cx="3519488" cy="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66330" y="13533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课题介绍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7" name="图片 -2147482597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95" y="2176145"/>
            <a:ext cx="5897245" cy="4234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091555" y="1617980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近年中国游戏市场实际销售收入数据</a:t>
            </a:r>
            <a:endParaRPr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第五章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游戏框架实现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框架子系统实现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443865" y="3184775"/>
            <a:ext cx="3519488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继承</a:t>
            </a:r>
            <a:r>
              <a:rPr 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IGameMgr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抽象类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定义系统成员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编写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函数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添加到游戏主程序中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457200" y="2287202"/>
            <a:ext cx="3519488" cy="590550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dirty="0"/>
              <a:t>实现</a:t>
            </a:r>
            <a:r>
              <a:rPr lang="en-US" altLang="zh-CN" sz="2000" b="1" dirty="0"/>
              <a:t>GameMgr</a:t>
            </a:r>
            <a:endParaRPr lang="zh-CN" altLang="en-US" sz="20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457200" y="2249102"/>
            <a:ext cx="3519488" cy="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5715" y="2059940"/>
            <a:ext cx="6428105" cy="4392295"/>
          </a:xfrm>
          <a:prstGeom prst="rect">
            <a:avLst/>
          </a:prstGeom>
        </p:spPr>
      </p:pic>
    </p:spTree>
  </p:cSld>
  <p:clrMapOvr>
    <a:masterClrMapping/>
  </p:clrMapOvr>
  <p:transition>
    <p:strips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第五章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游戏框架实现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游戏角色架构实现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457200" y="3184525"/>
            <a:ext cx="3664585" cy="313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分为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Player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和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Enemy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两大类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Mediator是 控制类、属性类、武器类 3个关联类的中介者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与装备和道具系统关联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实现角色属性和行为，与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层关联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457200" y="2287202"/>
            <a:ext cx="3519488" cy="590550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dirty="0"/>
              <a:t>基于</a:t>
            </a:r>
            <a:r>
              <a:rPr lang="en-US" altLang="zh-CN" sz="2000" b="1" dirty="0"/>
              <a:t>Character</a:t>
            </a:r>
            <a:r>
              <a:rPr lang="zh-CN" altLang="en-US" sz="2000" b="1" dirty="0"/>
              <a:t>类</a:t>
            </a:r>
            <a:endParaRPr lang="zh-CN" altLang="en-US" sz="20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457200" y="2249102"/>
            <a:ext cx="3519488" cy="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/>
          <p:cNvGraphicFramePr/>
          <p:nvPr/>
        </p:nvGraphicFramePr>
        <p:xfrm>
          <a:off x="4887595" y="2732405"/>
          <a:ext cx="6732905" cy="3590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3536950" imgH="1885950" progId="Paint.Picture">
                  <p:embed/>
                </p:oleObj>
              </mc:Choice>
              <mc:Fallback>
                <p:oleObj name="" r:id="rId1" imgW="3536950" imgH="18859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87595" y="2732405"/>
                        <a:ext cx="6732905" cy="3590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6001385" y="2192020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装备和道具架构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第五章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游戏框架实现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27432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UI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框架实现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457200" y="3184525"/>
            <a:ext cx="3664585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sz="1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ViewBase</a:t>
            </a:r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是</a:t>
            </a:r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每个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窗体</a:t>
            </a:r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的基类</a:t>
            </a:r>
            <a:endParaRPr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GB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设置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属性，封装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UIManager是整个UI框架的核心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智能读取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路径，自动化层级控制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457200" y="2287202"/>
            <a:ext cx="3519488" cy="590550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UIManager</a:t>
            </a:r>
            <a:r>
              <a:rPr lang="zh-CN" altLang="en-US" sz="2000" b="1" dirty="0"/>
              <a:t>类</a:t>
            </a:r>
            <a:endParaRPr lang="zh-CN" altLang="en-US" sz="20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457200" y="2249102"/>
            <a:ext cx="3519488" cy="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9060" y="1581150"/>
            <a:ext cx="6358890" cy="5329555"/>
          </a:xfrm>
          <a:prstGeom prst="rect">
            <a:avLst/>
          </a:prstGeom>
        </p:spPr>
      </p:pic>
    </p:spTree>
  </p:cSld>
  <p:clrMapOvr>
    <a:masterClrMapping/>
  </p:clrMapOvr>
  <p:transition>
    <p:strips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66330" y="1353390"/>
            <a:ext cx="526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4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游戏框架的应用和测试</a:t>
            </a:r>
            <a:endParaRPr lang="zh-CN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443884" y="2501695"/>
            <a:ext cx="7584102" cy="3329189"/>
          </a:xfrm>
          <a:custGeom>
            <a:avLst/>
            <a:gdLst>
              <a:gd name="connsiteX0" fmla="*/ 725756 w 7584102"/>
              <a:gd name="connsiteY0" fmla="*/ 0 h 3329189"/>
              <a:gd name="connsiteX1" fmla="*/ 901811 w 7584102"/>
              <a:gd name="connsiteY1" fmla="*/ 2183 h 3329189"/>
              <a:gd name="connsiteX2" fmla="*/ 895468 w 7584102"/>
              <a:gd name="connsiteY2" fmla="*/ 1036840 h 3329189"/>
              <a:gd name="connsiteX3" fmla="*/ 937656 w 7584102"/>
              <a:gd name="connsiteY3" fmla="*/ 1224300 h 3329189"/>
              <a:gd name="connsiteX4" fmla="*/ 1103010 w 7584102"/>
              <a:gd name="connsiteY4" fmla="*/ 1268315 h 3329189"/>
              <a:gd name="connsiteX5" fmla="*/ 5755599 w 7584102"/>
              <a:gd name="connsiteY5" fmla="*/ 1265441 h 3329189"/>
              <a:gd name="connsiteX6" fmla="*/ 6149255 w 7584102"/>
              <a:gd name="connsiteY6" fmla="*/ 1338577 h 3329189"/>
              <a:gd name="connsiteX7" fmla="*/ 6150887 w 7584102"/>
              <a:gd name="connsiteY7" fmla="*/ 2117928 h 3329189"/>
              <a:gd name="connsiteX8" fmla="*/ 5779412 w 7584102"/>
              <a:gd name="connsiteY8" fmla="*/ 2179841 h 3329189"/>
              <a:gd name="connsiteX9" fmla="*/ 460333 w 7584102"/>
              <a:gd name="connsiteY9" fmla="*/ 2183750 h 3329189"/>
              <a:gd name="connsiteX10" fmla="*/ 450855 w 7584102"/>
              <a:gd name="connsiteY10" fmla="*/ 3122574 h 3329189"/>
              <a:gd name="connsiteX11" fmla="*/ 7584102 w 7584102"/>
              <a:gd name="connsiteY11" fmla="*/ 3118961 h 3329189"/>
              <a:gd name="connsiteX12" fmla="*/ 7584102 w 7584102"/>
              <a:gd name="connsiteY12" fmla="*/ 3325969 h 3329189"/>
              <a:gd name="connsiteX13" fmla="*/ 523996 w 7584102"/>
              <a:gd name="connsiteY13" fmla="*/ 3329189 h 3329189"/>
              <a:gd name="connsiteX14" fmla="*/ 179263 w 7584102"/>
              <a:gd name="connsiteY14" fmla="*/ 3226279 h 3329189"/>
              <a:gd name="connsiteX15" fmla="*/ 216277 w 7584102"/>
              <a:gd name="connsiteY15" fmla="*/ 2054913 h 3329189"/>
              <a:gd name="connsiteX16" fmla="*/ 523995 w 7584102"/>
              <a:gd name="connsiteY16" fmla="*/ 1970290 h 3329189"/>
              <a:gd name="connsiteX17" fmla="*/ 5950739 w 7584102"/>
              <a:gd name="connsiteY17" fmla="*/ 1965740 h 3329189"/>
              <a:gd name="connsiteX18" fmla="*/ 5952635 w 7584102"/>
              <a:gd name="connsiteY18" fmla="*/ 1466248 h 3329189"/>
              <a:gd name="connsiteX19" fmla="*/ 1138056 w 7584102"/>
              <a:gd name="connsiteY19" fmla="*/ 1459566 h 3329189"/>
              <a:gd name="connsiteX20" fmla="*/ 779735 w 7584102"/>
              <a:gd name="connsiteY20" fmla="*/ 1363906 h 3329189"/>
              <a:gd name="connsiteX21" fmla="*/ 719257 w 7584102"/>
              <a:gd name="connsiteY21" fmla="*/ 1036841 h 3329189"/>
              <a:gd name="connsiteX22" fmla="*/ 725756 w 7584102"/>
              <a:gd name="connsiteY22" fmla="*/ 0 h 332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4102" h="3329189">
                <a:moveTo>
                  <a:pt x="725756" y="0"/>
                </a:moveTo>
                <a:lnTo>
                  <a:pt x="901811" y="2183"/>
                </a:lnTo>
                <a:cubicBezTo>
                  <a:pt x="901522" y="654415"/>
                  <a:pt x="895844" y="948248"/>
                  <a:pt x="895468" y="1036840"/>
                </a:cubicBezTo>
                <a:cubicBezTo>
                  <a:pt x="895093" y="1125433"/>
                  <a:pt x="900684" y="1188895"/>
                  <a:pt x="937656" y="1224300"/>
                </a:cubicBezTo>
                <a:cubicBezTo>
                  <a:pt x="974628" y="1259705"/>
                  <a:pt x="976602" y="1269296"/>
                  <a:pt x="1103010" y="1268315"/>
                </a:cubicBezTo>
                <a:lnTo>
                  <a:pt x="5755599" y="1265441"/>
                </a:lnTo>
                <a:cubicBezTo>
                  <a:pt x="6031809" y="1259128"/>
                  <a:pt x="6077832" y="1292502"/>
                  <a:pt x="6149255" y="1338577"/>
                </a:cubicBezTo>
                <a:cubicBezTo>
                  <a:pt x="6267524" y="1436209"/>
                  <a:pt x="6362811" y="1835372"/>
                  <a:pt x="6150887" y="2117928"/>
                </a:cubicBezTo>
                <a:cubicBezTo>
                  <a:pt x="6077076" y="2192523"/>
                  <a:pt x="5946788" y="2181571"/>
                  <a:pt x="5779412" y="2179841"/>
                </a:cubicBezTo>
                <a:lnTo>
                  <a:pt x="460333" y="2183750"/>
                </a:lnTo>
                <a:cubicBezTo>
                  <a:pt x="118043" y="2324678"/>
                  <a:pt x="255350" y="3124624"/>
                  <a:pt x="450855" y="3122574"/>
                </a:cubicBezTo>
                <a:lnTo>
                  <a:pt x="7584102" y="3118961"/>
                </a:lnTo>
                <a:lnTo>
                  <a:pt x="7584102" y="3325969"/>
                </a:lnTo>
                <a:lnTo>
                  <a:pt x="523996" y="3329189"/>
                </a:lnTo>
                <a:cubicBezTo>
                  <a:pt x="381568" y="3328754"/>
                  <a:pt x="283590" y="3321966"/>
                  <a:pt x="179263" y="3226279"/>
                </a:cubicBezTo>
                <a:cubicBezTo>
                  <a:pt x="-85320" y="2897760"/>
                  <a:pt x="-43584" y="2304059"/>
                  <a:pt x="216277" y="2054913"/>
                </a:cubicBezTo>
                <a:cubicBezTo>
                  <a:pt x="327316" y="1958972"/>
                  <a:pt x="438356" y="1977331"/>
                  <a:pt x="523995" y="1970290"/>
                </a:cubicBezTo>
                <a:lnTo>
                  <a:pt x="5950739" y="1965740"/>
                </a:lnTo>
                <a:cubicBezTo>
                  <a:pt x="6089423" y="1968565"/>
                  <a:pt x="6108677" y="1467179"/>
                  <a:pt x="5952635" y="1466248"/>
                </a:cubicBezTo>
                <a:lnTo>
                  <a:pt x="1138056" y="1459566"/>
                </a:lnTo>
                <a:cubicBezTo>
                  <a:pt x="909767" y="1458166"/>
                  <a:pt x="843220" y="1432904"/>
                  <a:pt x="779735" y="1363906"/>
                </a:cubicBezTo>
                <a:cubicBezTo>
                  <a:pt x="711440" y="1289681"/>
                  <a:pt x="717142" y="1185975"/>
                  <a:pt x="719257" y="1036841"/>
                </a:cubicBezTo>
                <a:cubicBezTo>
                  <a:pt x="721372" y="887708"/>
                  <a:pt x="723112" y="590750"/>
                  <a:pt x="725756" y="0"/>
                </a:cubicBezTo>
                <a:close/>
              </a:path>
            </a:pathLst>
          </a:custGeom>
          <a:solidFill>
            <a:srgbClr val="0F6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/>
          </a:p>
        </p:txBody>
      </p:sp>
      <p:sp>
        <p:nvSpPr>
          <p:cNvPr id="9" name="椭圆 8"/>
          <p:cNvSpPr/>
          <p:nvPr/>
        </p:nvSpPr>
        <p:spPr>
          <a:xfrm>
            <a:off x="927939" y="2232755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869233" y="3505743"/>
            <a:ext cx="680774" cy="680774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3133256" y="3505743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4397279" y="3505743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5661302" y="3505743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829055" y="4223795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093078" y="4223795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3357101" y="4223795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4621124" y="4223795"/>
            <a:ext cx="680774" cy="680774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5885147" y="4223795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285984" y="5355100"/>
            <a:ext cx="680774" cy="680774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2550007" y="5355100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3814030" y="5355100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5078053" y="5355100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342076" y="5355100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697327" y="241925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开始游戏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03400" y="3169920"/>
            <a:ext cx="95123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读取存档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73680" y="3169920"/>
            <a:ext cx="150939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完成框架初始化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83075" y="3169920"/>
            <a:ext cx="100012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sz="1400" dirty="0">
                <a:solidFill>
                  <a:schemeClr val="bg1"/>
                </a:solidFill>
              </a:rPr>
              <a:t>加载场景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28945" y="3169920"/>
            <a:ext cx="12249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创建角色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885180" y="4934585"/>
            <a:ext cx="88582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1680" y="4934585"/>
            <a:ext cx="97726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播放音乐</a:t>
            </a:r>
            <a:endParaRPr 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57245" y="4934585"/>
            <a:ext cx="77152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创建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AI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042795" y="4934585"/>
            <a:ext cx="93599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接受输入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70935" y="4934702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schemeClr val="bg1"/>
                </a:solidFill>
              </a:rPr>
              <a:t>事件分发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32194" y="6099824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访问数据库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96217" y="6099824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相机控制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760240" y="6099824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开启协程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024263" y="6099824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对话系统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125845" y="6099810"/>
            <a:ext cx="141224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执行游戏流程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606099" y="5355100"/>
            <a:ext cx="680774" cy="680774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END</a:t>
            </a:r>
            <a:endParaRPr lang="zh-CN" altLang="en-US" sz="1100" dirty="0"/>
          </a:p>
        </p:txBody>
      </p:sp>
      <p:sp>
        <p:nvSpPr>
          <p:cNvPr id="43" name="平行四边形 42"/>
          <p:cNvSpPr/>
          <p:nvPr/>
        </p:nvSpPr>
        <p:spPr>
          <a:xfrm>
            <a:off x="8672512" y="1193968"/>
            <a:ext cx="3519488" cy="5081326"/>
          </a:xfrm>
          <a:prstGeom prst="parallelogram">
            <a:avLst>
              <a:gd name="adj" fmla="val 0"/>
            </a:avLst>
          </a:prstGeom>
          <a:solidFill>
            <a:srgbClr val="138FC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8787130" y="2194560"/>
            <a:ext cx="32543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以一款实际的游戏项目为案例，演示游戏框架的使用和测试游戏框架的运行效果。</a:t>
            </a:r>
            <a:endParaRPr lang="en-GB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《黎明之刃》是一款3D</a:t>
            </a:r>
            <a:r>
              <a:rPr lang="en-US" altLang="en-GB" sz="160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ARPG游戏</a:t>
            </a:r>
            <a:r>
              <a:rPr lang="zh-CN" altLang="en-GB" sz="160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使用了SFramework</a:t>
            </a:r>
            <a:r>
              <a:rPr lang="zh-CN" altLang="en-GB" sz="1600">
                <a:latin typeface="华文细黑" panose="02010600040101010101" pitchFamily="2" charset="-122"/>
                <a:ea typeface="华文细黑" panose="02010600040101010101" pitchFamily="2" charset="-122"/>
              </a:rPr>
              <a:t>框架</a:t>
            </a:r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所提供的大部分模块，</a:t>
            </a:r>
            <a:r>
              <a:rPr lang="zh-CN" altLang="en-GB" sz="1600">
                <a:latin typeface="华文细黑" panose="02010600040101010101" pitchFamily="2" charset="-122"/>
                <a:ea typeface="华文细黑" panose="02010600040101010101" pitchFamily="2" charset="-122"/>
              </a:rPr>
              <a:t>最终产品效果符合预期，通过验收测试。</a:t>
            </a:r>
            <a:endParaRPr lang="zh-CN" altLang="en-GB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GB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GB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GB" sz="1600">
                <a:latin typeface="华文细黑" panose="02010600040101010101" pitchFamily="2" charset="-122"/>
                <a:ea typeface="华文细黑" panose="02010600040101010101" pitchFamily="2" charset="-122"/>
              </a:rPr>
              <a:t>使用了框架之后的项目在组织架构上，在开发效率上，在场景加载速度上，在游戏流畅度上都有更好的表现。</a:t>
            </a:r>
            <a:endParaRPr lang="zh-CN" altLang="en-GB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854636" y="1379086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3600" dirty="0">
                <a:solidFill>
                  <a:schemeClr val="bg1"/>
                </a:solidFill>
              </a:rPr>
              <a:t>实际项目测试</a:t>
            </a:r>
            <a:endParaRPr lang="zh-CN" sz="3600" dirty="0">
              <a:solidFill>
                <a:schemeClr val="bg1"/>
              </a:solidFill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第五章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游戏框架实现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平行四边形 45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第五章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游戏框架实现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843655" y="1834515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《黎明之刃》演示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1" name="图片 10" descr="黎明之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7245" y="230505"/>
            <a:ext cx="4895215" cy="1604010"/>
          </a:xfrm>
          <a:prstGeom prst="rect">
            <a:avLst/>
          </a:prstGeom>
        </p:spPr>
      </p:pic>
      <p:pic>
        <p:nvPicPr>
          <p:cNvPr id="7" name="图片 -2147482601" descr="D:\文档D\【非共享图片】\作品\DK宣传\TIM图片20190216154612.jpgTIM图片201902161546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" y="2537460"/>
            <a:ext cx="5742940" cy="3345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777240" y="6076315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村庄场景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8" name="图片 -2147482600" descr="D:\文档D\【非共享图片】\作品\DK宣传\TIM图片20180228155930.jpgTIM图片201802281559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15" y="2519680"/>
            <a:ext cx="5743575" cy="3362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11340" y="6076315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交互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第五章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游戏框架实现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843655" y="1834515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《黎明之刃》演示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1" name="图片 10" descr="黎明之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7245" y="230505"/>
            <a:ext cx="4895215" cy="1604010"/>
          </a:xfrm>
          <a:prstGeom prst="rect">
            <a:avLst/>
          </a:prstGeom>
        </p:spPr>
      </p:pic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777240" y="6076315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战斗场景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11340" y="6076315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技能与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AI</a:t>
            </a:r>
            <a:endParaRPr lang="en-US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图片 -2147482599" descr="D:\文档D\【非共享图片】\作品\DK宣传\TIM图片20171211191627.jpgTIM图片201712111916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520315"/>
            <a:ext cx="5949950" cy="3362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Picture 4" descr="C:\Users\admin\Desktop\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60" y="2520315"/>
            <a:ext cx="5715635" cy="331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trips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9"/>
          <p:cNvSpPr txBox="1"/>
          <p:nvPr/>
        </p:nvSpPr>
        <p:spPr>
          <a:xfrm>
            <a:off x="6383238" y="3171812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展望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032873" y="2628730"/>
            <a:ext cx="180975" cy="834280"/>
            <a:chOff x="6032873" y="1880798"/>
            <a:chExt cx="180975" cy="834280"/>
          </a:xfrm>
          <a:solidFill>
            <a:srgbClr val="159FDD"/>
          </a:solidFill>
        </p:grpSpPr>
        <p:sp>
          <p:nvSpPr>
            <p:cNvPr id="4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817229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033135" y="1672590"/>
            <a:ext cx="2750820" cy="706755"/>
          </a:xfrm>
          <a:prstGeom prst="rect">
            <a:avLst/>
          </a:prstGeom>
          <a:solidFill>
            <a:srgbClr val="159FDD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总结和展望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49"/>
          <p:cNvSpPr txBox="1"/>
          <p:nvPr/>
        </p:nvSpPr>
        <p:spPr>
          <a:xfrm>
            <a:off x="6383238" y="2529256"/>
            <a:ext cx="14157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总结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20315" y="2073275"/>
            <a:ext cx="3102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59FDD"/>
                </a:solidFill>
              </a:rPr>
              <a:t>PART SIX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07157" y="1557031"/>
            <a:ext cx="14157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59FDD"/>
                </a:solidFill>
              </a:rPr>
              <a:t>第六部分</a:t>
            </a:r>
            <a:endParaRPr lang="zh-CN" altLang="en-US" sz="2400" dirty="0">
              <a:solidFill>
                <a:srgbClr val="159FDD"/>
              </a:solidFill>
            </a:endParaRPr>
          </a:p>
        </p:txBody>
      </p:sp>
      <p:sp>
        <p:nvSpPr>
          <p:cNvPr id="21" name="椭圆 8"/>
          <p:cNvSpPr>
            <a:spLocks noChangeArrowheads="1"/>
          </p:cNvSpPr>
          <p:nvPr/>
        </p:nvSpPr>
        <p:spPr bwMode="auto">
          <a:xfrm>
            <a:off x="6032873" y="3282966"/>
            <a:ext cx="180975" cy="180044"/>
          </a:xfrm>
          <a:prstGeom prst="ellipse">
            <a:avLst/>
          </a:prstGeom>
          <a:solidFill>
            <a:srgbClr val="159FDD"/>
          </a:solidFill>
          <a:ln w="38100" cap="flat" cmpd="sng">
            <a:solidFill>
              <a:srgbClr val="159FDD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p>
            <a:pPr algn="ctr" eaLnBrk="0" hangingPunct="0"/>
            <a:endParaRPr lang="zh-CN" altLang="zh-CN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636270" y="2059940"/>
            <a:ext cx="7581900" cy="1490980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第六章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272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+mn-ea"/>
                <a:sym typeface="+mn-ea"/>
              </a:rPr>
              <a:t>总结和展望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6330" y="1353390"/>
            <a:ext cx="13493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n-ea"/>
              </a:rPr>
              <a:t>总结 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890905" y="2205990"/>
            <a:ext cx="71316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zh-CN" altLang="en-GB" sz="1800">
                <a:solidFill>
                  <a:srgbClr val="86EDF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我们通过需求分析、框架设计、框架实现、项目测试，完成了一个完整的游戏框架。</a:t>
            </a:r>
            <a:endParaRPr lang="zh-CN" altLang="en-GB" sz="1800">
              <a:solidFill>
                <a:srgbClr val="86EDF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GB" sz="1800">
              <a:solidFill>
                <a:srgbClr val="86EDF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GB" sz="1800">
                <a:solidFill>
                  <a:srgbClr val="86EDF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最后完成的SFramework框架具有以下特性：</a:t>
            </a:r>
            <a:endParaRPr lang="zh-CN" altLang="en-GB" sz="1800">
              <a:solidFill>
                <a:srgbClr val="86EDF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1469390" y="3843655"/>
            <a:ext cx="65525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独立设计开发的原创游戏框架，使用了单例模式，外观模式，桥接模式等设计模式，具备良好的可扩展性。</a:t>
            </a:r>
            <a:endParaRPr lang="en-GB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469390" y="4726305"/>
            <a:ext cx="66903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控制游戏生命周期，核心部分不继承Monobehavior类，</a:t>
            </a:r>
            <a:r>
              <a:rPr lang="zh-CN" altLang="en-GB" sz="1600">
                <a:latin typeface="华文细黑" panose="02010600040101010101" pitchFamily="2" charset="-122"/>
                <a:ea typeface="华文细黑" panose="02010600040101010101" pitchFamily="2" charset="-122"/>
              </a:rPr>
              <a:t>但仍可</a:t>
            </a:r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使用PhysX物理引擎，动画帧事件等基于Monobehavior的功能。</a:t>
            </a:r>
            <a:endParaRPr lang="en-GB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1469390" y="5608955"/>
            <a:ext cx="65538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规范的组织架构，各个系统模块化，框架程序高效运行，</a:t>
            </a:r>
            <a:r>
              <a:rPr lang="zh-CN" altLang="en-GB" sz="1600"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脚本文件头可查阅说明文档。</a:t>
            </a:r>
            <a:endParaRPr lang="en-GB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椭圆 7"/>
          <p:cNvSpPr>
            <a:spLocks noChangeArrowheads="1"/>
          </p:cNvSpPr>
          <p:nvPr/>
        </p:nvSpPr>
        <p:spPr bwMode="auto">
          <a:xfrm>
            <a:off x="1048343" y="4045585"/>
            <a:ext cx="180975" cy="179705"/>
          </a:xfrm>
          <a:prstGeom prst="ellipse">
            <a:avLst/>
          </a:prstGeom>
          <a:solidFill>
            <a:srgbClr val="159FDD"/>
          </a:solidFill>
          <a:ln w="38100" cap="flat" cmpd="sng">
            <a:solidFill>
              <a:srgbClr val="159FDD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p>
            <a:pPr algn="ctr" eaLnBrk="0" hangingPunct="0"/>
            <a:endParaRPr lang="zh-CN" altLang="zh-CN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sp>
        <p:nvSpPr>
          <p:cNvPr id="12" name="椭圆 7"/>
          <p:cNvSpPr>
            <a:spLocks noChangeArrowheads="1"/>
          </p:cNvSpPr>
          <p:nvPr/>
        </p:nvSpPr>
        <p:spPr bwMode="auto">
          <a:xfrm>
            <a:off x="1048343" y="4928235"/>
            <a:ext cx="180975" cy="179705"/>
          </a:xfrm>
          <a:prstGeom prst="ellipse">
            <a:avLst/>
          </a:prstGeom>
          <a:solidFill>
            <a:srgbClr val="159FDD"/>
          </a:solidFill>
          <a:ln w="38100" cap="flat" cmpd="sng">
            <a:solidFill>
              <a:srgbClr val="159FDD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zh-CN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sp>
        <p:nvSpPr>
          <p:cNvPr id="13" name="椭圆 7"/>
          <p:cNvSpPr>
            <a:spLocks noChangeArrowheads="1"/>
          </p:cNvSpPr>
          <p:nvPr/>
        </p:nvSpPr>
        <p:spPr bwMode="auto">
          <a:xfrm>
            <a:off x="1048343" y="5810885"/>
            <a:ext cx="180975" cy="179705"/>
          </a:xfrm>
          <a:prstGeom prst="ellipse">
            <a:avLst/>
          </a:prstGeom>
          <a:solidFill>
            <a:srgbClr val="159FDD"/>
          </a:solidFill>
          <a:ln w="38100" cap="flat" cmpd="sng">
            <a:solidFill>
              <a:srgbClr val="159FDD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zh-CN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pic>
        <p:nvPicPr>
          <p:cNvPr id="360" name="图片 359" descr="github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1725" y="2122805"/>
            <a:ext cx="2805430" cy="2805430"/>
          </a:xfrm>
          <a:prstGeom prst="rect">
            <a:avLst/>
          </a:prstGeom>
        </p:spPr>
      </p:pic>
      <p:sp>
        <p:nvSpPr>
          <p:cNvPr id="361" name="TextBox 12"/>
          <p:cNvSpPr txBox="1">
            <a:spLocks noChangeArrowheads="1"/>
          </p:cNvSpPr>
          <p:nvPr/>
        </p:nvSpPr>
        <p:spPr bwMode="auto">
          <a:xfrm>
            <a:off x="7815580" y="5107940"/>
            <a:ext cx="461772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1800" b="1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GitHub</a:t>
            </a:r>
            <a:endParaRPr lang="en-US" altLang="zh-CN" sz="1800">
              <a:solidFill>
                <a:srgbClr val="00B0F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en-US" altLang="zh-CN" sz="180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github.com/sols11/SFramework</a:t>
            </a:r>
            <a:endParaRPr lang="en-US" altLang="zh-CN" sz="1800">
              <a:solidFill>
                <a:srgbClr val="00B0F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66330" y="417250"/>
            <a:ext cx="585926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第六章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272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总结和展望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125592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72490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0" y="3962400"/>
            <a:ext cx="12192000" cy="2895600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2057400" y="3289300"/>
            <a:ext cx="1422400" cy="1422400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1</a:t>
            </a:r>
            <a:endParaRPr lang="zh-CN" altLang="en-US" sz="4000" dirty="0"/>
          </a:p>
        </p:txBody>
      </p:sp>
      <p:sp>
        <p:nvSpPr>
          <p:cNvPr id="47" name="椭圆 46"/>
          <p:cNvSpPr/>
          <p:nvPr/>
        </p:nvSpPr>
        <p:spPr>
          <a:xfrm>
            <a:off x="4343400" y="3289300"/>
            <a:ext cx="1422400" cy="1422400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48" name="椭圆 47"/>
          <p:cNvSpPr/>
          <p:nvPr/>
        </p:nvSpPr>
        <p:spPr>
          <a:xfrm>
            <a:off x="6629400" y="3289300"/>
            <a:ext cx="1422400" cy="1422400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49" name="椭圆 48"/>
          <p:cNvSpPr/>
          <p:nvPr/>
        </p:nvSpPr>
        <p:spPr>
          <a:xfrm>
            <a:off x="8915400" y="3289300"/>
            <a:ext cx="1422400" cy="1422400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51" name="矩形 50"/>
          <p:cNvSpPr/>
          <p:nvPr/>
        </p:nvSpPr>
        <p:spPr>
          <a:xfrm>
            <a:off x="2311735" y="4931500"/>
            <a:ext cx="944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易用性</a:t>
            </a:r>
            <a:endParaRPr lang="zh-CN" sz="2000" b="1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582160" y="4931500"/>
            <a:ext cx="944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可视化</a:t>
            </a:r>
            <a:endParaRPr lang="zh-CN" sz="2000" b="1" dirty="0">
              <a:solidFill>
                <a:schemeClr val="bg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741162" y="4931500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网络系统</a:t>
            </a:r>
            <a:endParaRPr lang="zh-CN" sz="20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788741" y="4931500"/>
            <a:ext cx="170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针对品类优化</a:t>
            </a:r>
            <a:endParaRPr lang="zh-CN" sz="2000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6330" y="135339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n-ea"/>
              </a:rPr>
              <a:t>展望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Rectangle 96"/>
          <p:cNvSpPr/>
          <p:nvPr/>
        </p:nvSpPr>
        <p:spPr>
          <a:xfrm>
            <a:off x="1150645" y="5679306"/>
            <a:ext cx="102031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相信随着自己能力的成长，框架能够经过一段时间的迭代和维护，在未来将被改进的更加完善，目前存在的缺点也能被一一修正，会有更多丰富实用的功能性组件接入到框架中，也能够为更多的开发者带来便利。</a:t>
            </a:r>
            <a:endParaRPr lang="en-US" sz="16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Rectangle 96"/>
          <p:cNvSpPr/>
          <p:nvPr/>
        </p:nvSpPr>
        <p:spPr>
          <a:xfrm>
            <a:off x="994435" y="2191251"/>
            <a:ext cx="10203155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n-US" sz="4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Future Features</a:t>
            </a:r>
            <a:endParaRPr lang="en-US" sz="4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strips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6032873" y="2144636"/>
            <a:ext cx="180975" cy="2684593"/>
            <a:chOff x="6032873" y="1880798"/>
            <a:chExt cx="180975" cy="2684593"/>
          </a:xfrm>
          <a:solidFill>
            <a:srgbClr val="159FDD"/>
          </a:solidFill>
        </p:grpSpPr>
        <p:sp>
          <p:nvSpPr>
            <p:cNvPr id="20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577521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4" name="椭圆 8"/>
            <p:cNvSpPr>
              <a:spLocks noChangeArrowheads="1"/>
            </p:cNvSpPr>
            <p:nvPr/>
          </p:nvSpPr>
          <p:spPr bwMode="auto">
            <a:xfrm>
              <a:off x="6032873" y="318660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25" name="椭圆 9"/>
            <p:cNvSpPr>
              <a:spLocks noChangeArrowheads="1"/>
            </p:cNvSpPr>
            <p:nvPr/>
          </p:nvSpPr>
          <p:spPr bwMode="auto">
            <a:xfrm>
              <a:off x="6032873" y="4385347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 dirty="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159249" y="2144636"/>
            <a:ext cx="1210588" cy="707886"/>
          </a:xfrm>
          <a:prstGeom prst="rect">
            <a:avLst/>
          </a:prstGeom>
          <a:solidFill>
            <a:srgbClr val="159FDD"/>
          </a:solidFill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论文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8" name="TextBox 49"/>
          <p:cNvSpPr txBox="1"/>
          <p:nvPr/>
        </p:nvSpPr>
        <p:spPr>
          <a:xfrm>
            <a:off x="6383020" y="2045335"/>
            <a:ext cx="5691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梁成. 基于Unity3D在基本游戏框架下客户端研究与实现[J]. 现代计算机, 2015(25):76-80.</a:t>
            </a:r>
            <a:endParaRPr lang="en-US" altLang="zh-CN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81484" y="2801525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8000" dirty="0">
                <a:solidFill>
                  <a:srgbClr val="1286BA"/>
                </a:solidFill>
              </a:rPr>
              <a:t>参考文献</a:t>
            </a:r>
            <a:endParaRPr lang="zh-CN" altLang="en-US" sz="8000" dirty="0">
              <a:solidFill>
                <a:srgbClr val="1286BA"/>
              </a:solidFill>
            </a:endParaRPr>
          </a:p>
        </p:txBody>
      </p:sp>
      <p:sp>
        <p:nvSpPr>
          <p:cNvPr id="2" name="TextBox 49"/>
          <p:cNvSpPr txBox="1"/>
          <p:nvPr/>
        </p:nvSpPr>
        <p:spPr>
          <a:xfrm>
            <a:off x="6383020" y="3218180"/>
            <a:ext cx="5691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李建微, 陈新, 黄週祥, et al. 可扩展的MMORPG游戏框架的设计与实现[J]. 计算机技术与发展, 2012, 22(2).</a:t>
            </a:r>
            <a:endParaRPr lang="en-US" altLang="zh-CN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TextBox 49"/>
          <p:cNvSpPr txBox="1"/>
          <p:nvPr/>
        </p:nvSpPr>
        <p:spPr>
          <a:xfrm>
            <a:off x="6383020" y="4417060"/>
            <a:ext cx="5691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蔡升达. 设计模式与游戏完美开发[M].北京:清华大学出版社，2017.</a:t>
            </a:r>
            <a:endParaRPr lang="en-US" altLang="zh-CN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266330" y="417250"/>
            <a:ext cx="348892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第一章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67433" y="4172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绪论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266065" y="3213100"/>
            <a:ext cx="3910330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DirectX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或</a:t>
            </a:r>
            <a:r>
              <a:rPr 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OpenGL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GB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基于图形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zh-CN" altLang="en-GB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游戏框架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Ogre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，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Unreal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等游戏引擎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现代的</a:t>
            </a:r>
            <a:r>
              <a:rPr 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Unity3D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UE4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NeoX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引擎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457200" y="2287202"/>
            <a:ext cx="3519488" cy="590550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游戏引擎发展</a:t>
            </a:r>
            <a:endParaRPr lang="zh-CN" altLang="en-US" sz="20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457200" y="2249102"/>
            <a:ext cx="3519488" cy="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66330" y="13533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课题介绍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9" name="图片 8" descr="游戏引擎架构核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8575" y="2117090"/>
            <a:ext cx="6405245" cy="432244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058535" y="1579880"/>
            <a:ext cx="450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游戏引擎架构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9"/>
          <p:cNvSpPr txBox="1"/>
          <p:nvPr/>
        </p:nvSpPr>
        <p:spPr>
          <a:xfrm>
            <a:off x="6383238" y="3311176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dirty="0">
                <a:solidFill>
                  <a:schemeClr val="bg1"/>
                </a:solidFill>
              </a:rPr>
              <a:t>老师们和同学们</a:t>
            </a:r>
            <a:endParaRPr lang="zh-CN" dirty="0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032873" y="2144636"/>
            <a:ext cx="180975" cy="2684593"/>
            <a:chOff x="6032873" y="1880798"/>
            <a:chExt cx="180975" cy="2684593"/>
          </a:xfrm>
          <a:solidFill>
            <a:srgbClr val="159FDD"/>
          </a:solidFill>
        </p:grpSpPr>
        <p:sp>
          <p:nvSpPr>
            <p:cNvPr id="13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577521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8"/>
            <p:cNvSpPr>
              <a:spLocks noChangeArrowheads="1"/>
            </p:cNvSpPr>
            <p:nvPr/>
          </p:nvSpPr>
          <p:spPr bwMode="auto">
            <a:xfrm>
              <a:off x="6032873" y="318660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6" name="椭圆 9"/>
            <p:cNvSpPr>
              <a:spLocks noChangeArrowheads="1"/>
            </p:cNvSpPr>
            <p:nvPr/>
          </p:nvSpPr>
          <p:spPr bwMode="auto">
            <a:xfrm>
              <a:off x="6032873" y="4385347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 dirty="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9" name="TextBox 64"/>
          <p:cNvSpPr txBox="1"/>
          <p:nvPr/>
        </p:nvSpPr>
        <p:spPr>
          <a:xfrm>
            <a:off x="6383238" y="45083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dirty="0">
                <a:solidFill>
                  <a:schemeClr val="bg1"/>
                </a:solidFill>
              </a:rPr>
              <a:t>家人和朋友们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59249" y="2144636"/>
            <a:ext cx="1210588" cy="707886"/>
          </a:xfrm>
          <a:prstGeom prst="rect">
            <a:avLst/>
          </a:prstGeom>
          <a:solidFill>
            <a:srgbClr val="159FDD"/>
          </a:solidFill>
        </p:spPr>
        <p:txBody>
          <a:bodyPr wrap="none" rtlCol="0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</a:rPr>
              <a:t>致谢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TextBox 49"/>
          <p:cNvSpPr txBox="1"/>
          <p:nvPr/>
        </p:nvSpPr>
        <p:spPr>
          <a:xfrm>
            <a:off x="6383238" y="2045162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开发社区的伙伴们</a:t>
            </a:r>
            <a:endParaRPr lang="zh-CN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4588" y="2801525"/>
            <a:ext cx="34852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1286BA"/>
                </a:solidFill>
              </a:rPr>
              <a:t>Thanks</a:t>
            </a:r>
            <a:endParaRPr lang="zh-CN" altLang="en-US" sz="8000" dirty="0">
              <a:solidFill>
                <a:srgbClr val="1286BA"/>
              </a:solidFill>
            </a:endParaRPr>
          </a:p>
        </p:txBody>
      </p:sp>
    </p:spTree>
  </p:cSld>
  <p:clrMapOvr>
    <a:masterClrMapping/>
  </p:clrMapOvr>
  <p:transition>
    <p:strip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266330" y="417250"/>
            <a:ext cx="348892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第一章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67433" y="4172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绪论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266065" y="3222625"/>
            <a:ext cx="3910330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游戏组件剧增催生需求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GB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游戏引擎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zh-CN" altLang="en-GB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游戏框架</a:t>
            </a:r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GB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通用类型的游戏框架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特定类型游戏的框架</a:t>
            </a:r>
            <a:endParaRPr 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457200" y="2287202"/>
            <a:ext cx="3519488" cy="590550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游戏框架技术</a:t>
            </a:r>
            <a:endParaRPr lang="zh-CN" altLang="en-US" sz="20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457200" y="2249102"/>
            <a:ext cx="3519488" cy="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66330" y="13533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课题介绍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6395" y="2249170"/>
            <a:ext cx="7785100" cy="4025900"/>
          </a:xfrm>
          <a:prstGeom prst="rect">
            <a:avLst/>
          </a:prstGeom>
        </p:spPr>
      </p:pic>
    </p:spTree>
  </p:cSld>
  <p:clrMapOvr>
    <a:masterClrMapping/>
  </p:clrMapOvr>
  <p:transition>
    <p:strip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99440" y="4452477"/>
            <a:ext cx="404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GB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目前只有少量的</a:t>
            </a:r>
            <a:r>
              <a:rPr lang="zh-CN" altLang="en-GB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开源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Unity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</a:t>
            </a:r>
            <a:endParaRPr lang="en-US" alt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99440" y="2330448"/>
            <a:ext cx="3911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GB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Unity3D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引擎在国内外流行</a:t>
            </a:r>
            <a:endParaRPr lang="zh-CN" altLang="en-US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99440" y="3253421"/>
            <a:ext cx="40132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GB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Unity3D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引擎的游戏框架尚属起步阶段</a:t>
            </a:r>
            <a:endParaRPr lang="zh-CN" altLang="en-US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431165" y="2359660"/>
            <a:ext cx="0" cy="3801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31850" y="5385435"/>
            <a:ext cx="550545" cy="550545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en-US" altLang="zh-CN" sz="3200" dirty="0"/>
          </a:p>
        </p:txBody>
      </p:sp>
      <p:sp>
        <p:nvSpPr>
          <p:cNvPr id="65" name="椭圆 64"/>
          <p:cNvSpPr/>
          <p:nvPr/>
        </p:nvSpPr>
        <p:spPr>
          <a:xfrm>
            <a:off x="4029710" y="5353685"/>
            <a:ext cx="582930" cy="582930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en-US" altLang="zh-CN" sz="3200" dirty="0"/>
          </a:p>
        </p:txBody>
      </p:sp>
      <p:sp>
        <p:nvSpPr>
          <p:cNvPr id="67" name="椭圆 66"/>
          <p:cNvSpPr/>
          <p:nvPr/>
        </p:nvSpPr>
        <p:spPr>
          <a:xfrm>
            <a:off x="8206105" y="5353685"/>
            <a:ext cx="582930" cy="582930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en-US" altLang="zh-CN" sz="3200" dirty="0"/>
          </a:p>
        </p:txBody>
      </p:sp>
      <p:sp>
        <p:nvSpPr>
          <p:cNvPr id="68" name="Rectangle 96"/>
          <p:cNvSpPr/>
          <p:nvPr/>
        </p:nvSpPr>
        <p:spPr>
          <a:xfrm>
            <a:off x="1594804" y="5668131"/>
            <a:ext cx="279812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Lua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热更新为重点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594803" y="5353549"/>
            <a:ext cx="19018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K.S.Framework</a:t>
            </a:r>
            <a:endParaRPr lang="en-US" altLang="zh-CN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1" name="Rectangle 96"/>
          <p:cNvSpPr/>
          <p:nvPr/>
        </p:nvSpPr>
        <p:spPr>
          <a:xfrm>
            <a:off x="4729164" y="5667968"/>
            <a:ext cx="279812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封装游戏开发中常用的模块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729163" y="5343861"/>
            <a:ext cx="22072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Game Framework</a:t>
            </a:r>
            <a:endParaRPr lang="en-US" altLang="zh-CN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4" name="Rectangle 96"/>
          <p:cNvSpPr/>
          <p:nvPr/>
        </p:nvSpPr>
        <p:spPr>
          <a:xfrm>
            <a:off x="8905559" y="5668440"/>
            <a:ext cx="2798126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针对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Unity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构建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UI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的方式进行优化和简化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7" name="平行四边形 76"/>
          <p:cNvSpPr/>
          <p:nvPr/>
        </p:nvSpPr>
        <p:spPr>
          <a:xfrm>
            <a:off x="266330" y="417250"/>
            <a:ext cx="348892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第一章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167433" y="4172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绪论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266330" y="13533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研究现状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2" name="图片 -2147482595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3195" y="2200910"/>
            <a:ext cx="583819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8905558" y="5353858"/>
            <a:ext cx="139827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UHotDraw</a:t>
            </a:r>
            <a:endParaRPr 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strip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169"/>
          <p:cNvSpPr/>
          <p:nvPr/>
        </p:nvSpPr>
        <p:spPr bwMode="auto">
          <a:xfrm>
            <a:off x="0" y="2527300"/>
            <a:ext cx="2438400" cy="1350963"/>
          </a:xfrm>
          <a:prstGeom prst="rect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TextBox 3176"/>
          <p:cNvSpPr txBox="1">
            <a:spLocks noChangeArrowheads="1"/>
          </p:cNvSpPr>
          <p:nvPr/>
        </p:nvSpPr>
        <p:spPr bwMode="auto">
          <a:xfrm>
            <a:off x="440227" y="2648593"/>
            <a:ext cx="15544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en-US" altLang="zh-CN" sz="4800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资源加载系统</a:t>
            </a:r>
            <a:endParaRPr lang="zh-CN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Rectangle 549"/>
          <p:cNvSpPr/>
          <p:nvPr/>
        </p:nvSpPr>
        <p:spPr bwMode="auto">
          <a:xfrm>
            <a:off x="2438400" y="2527300"/>
            <a:ext cx="2438400" cy="1350963"/>
          </a:xfrm>
          <a:prstGeom prst="rect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Rectangle 550"/>
          <p:cNvSpPr/>
          <p:nvPr/>
        </p:nvSpPr>
        <p:spPr bwMode="auto">
          <a:xfrm>
            <a:off x="4876800" y="2527300"/>
            <a:ext cx="2438400" cy="1350963"/>
          </a:xfrm>
          <a:prstGeom prst="rect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Rectangle 551"/>
          <p:cNvSpPr/>
          <p:nvPr/>
        </p:nvSpPr>
        <p:spPr bwMode="auto">
          <a:xfrm>
            <a:off x="7315200" y="2527300"/>
            <a:ext cx="2438400" cy="1350963"/>
          </a:xfrm>
          <a:prstGeom prst="rect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Rectangle 552"/>
          <p:cNvSpPr/>
          <p:nvPr/>
        </p:nvSpPr>
        <p:spPr bwMode="auto">
          <a:xfrm>
            <a:off x="9753600" y="2527300"/>
            <a:ext cx="2438400" cy="1350963"/>
          </a:xfrm>
          <a:prstGeom prst="rect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Rectangle 512"/>
          <p:cNvSpPr/>
          <p:nvPr/>
        </p:nvSpPr>
        <p:spPr>
          <a:xfrm>
            <a:off x="0" y="0"/>
            <a:ext cx="12192000" cy="2527300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Rectangle 628"/>
          <p:cNvSpPr>
            <a:spLocks noChangeArrowheads="1"/>
          </p:cNvSpPr>
          <p:nvPr/>
        </p:nvSpPr>
        <p:spPr bwMode="auto">
          <a:xfrm>
            <a:off x="5305923" y="347210"/>
            <a:ext cx="651668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CN" altLang="en-GB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GB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GB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基于Unity3D引擎，结合设计模式思想，设计并实现可扩展的通用游戏框架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SFramework</a:t>
            </a:r>
            <a:r>
              <a:rPr lang="zh-CN" altLang="en-GB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。框架采用类似于MVC+ECS的架构，规范游戏的开发流程和程序执行顺序。</a:t>
            </a:r>
            <a:endParaRPr lang="zh-CN" altLang="en-GB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266330" y="417250"/>
            <a:ext cx="348892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第一章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67433" y="4172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绪论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330" y="135339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研究方案</a:t>
            </a:r>
            <a:endParaRPr lang="zh-CN" altLang="en-US" sz="4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TextBox 8"/>
          <p:cNvSpPr txBox="1">
            <a:spLocks noChangeArrowheads="1"/>
          </p:cNvSpPr>
          <p:nvPr/>
        </p:nvSpPr>
        <p:spPr bwMode="auto">
          <a:xfrm>
            <a:off x="68189" y="3999556"/>
            <a:ext cx="229855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封装Unity的Resources资源加载功能并进行管理</a:t>
            </a:r>
            <a:r>
              <a:rPr lang="zh-CN" altLang="en-GB" sz="160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GB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498666" y="3999556"/>
            <a:ext cx="229855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数据库存放游戏中的所有装备、道具等数据。</a:t>
            </a:r>
            <a:endParaRPr lang="en-GB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GB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文件管理者负责数据库、配置文件、设置、存档等文件的读取和写入。</a:t>
            </a:r>
            <a:endParaRPr lang="en-GB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TextBox 8"/>
          <p:cNvSpPr txBox="1">
            <a:spLocks noChangeArrowheads="1"/>
          </p:cNvSpPr>
          <p:nvPr/>
        </p:nvSpPr>
        <p:spPr bwMode="auto">
          <a:xfrm>
            <a:off x="4944981" y="3999556"/>
            <a:ext cx="229855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专门管理游戏中的UI，可以非常方便的通过接口调用打开关闭UI。</a:t>
            </a:r>
            <a:endParaRPr lang="en-GB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7414987" y="3999556"/>
            <a:ext cx="229855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实现角色架构</a:t>
            </a:r>
            <a:r>
              <a:rPr lang="zh-CN" altLang="en-GB" sz="1600">
                <a:latin typeface="华文细黑" panose="02010600040101010101" pitchFamily="2" charset="-122"/>
                <a:ea typeface="华文细黑" panose="02010600040101010101" pitchFamily="2" charset="-122"/>
              </a:rPr>
              <a:t>，让数据对象和行为对象之间能够互相通信，且不依赖于</a:t>
            </a:r>
            <a:r>
              <a:rPr lang="en-US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Mono</a:t>
            </a:r>
            <a:r>
              <a:rPr lang="zh-CN" altLang="en-US" sz="1600"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r>
              <a:rPr lang="zh-CN" altLang="en-GB" sz="160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GB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9821780" y="3999556"/>
            <a:ext cx="229855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集中管理游戏中的</a:t>
            </a:r>
            <a:r>
              <a:rPr lang="zh-CN" altLang="en-GB" sz="1600">
                <a:latin typeface="华文细黑" panose="02010600040101010101" pitchFamily="2" charset="-122"/>
                <a:ea typeface="华文细黑" panose="02010600040101010101" pitchFamily="2" charset="-122"/>
              </a:rPr>
              <a:t>各种</a:t>
            </a:r>
            <a:r>
              <a:rPr lang="en-GB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事件，注册、移除、调用事件均通过这个系统。</a:t>
            </a:r>
            <a:endParaRPr lang="en-GB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TextBox 3176"/>
          <p:cNvSpPr txBox="1">
            <a:spLocks noChangeArrowheads="1"/>
          </p:cNvSpPr>
          <p:nvPr/>
        </p:nvSpPr>
        <p:spPr bwMode="auto">
          <a:xfrm>
            <a:off x="2756404" y="2648593"/>
            <a:ext cx="17830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en-US" altLang="zh-CN" sz="4800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游戏数据库</a:t>
            </a:r>
            <a:r>
              <a:rPr lang="zh-CN" altLang="en-US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</a:t>
            </a:r>
            <a:endParaRPr lang="zh-CN" altLang="en-US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TextBox 3176"/>
          <p:cNvSpPr txBox="1">
            <a:spLocks noChangeArrowheads="1"/>
          </p:cNvSpPr>
          <p:nvPr/>
        </p:nvSpPr>
        <p:spPr bwMode="auto">
          <a:xfrm>
            <a:off x="5648960" y="2648593"/>
            <a:ext cx="8940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en-US" altLang="zh-CN" sz="4800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en-US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</a:t>
            </a:r>
            <a:endParaRPr lang="zh-CN" altLang="en-US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TextBox 3176"/>
          <p:cNvSpPr txBox="1">
            <a:spLocks noChangeArrowheads="1"/>
          </p:cNvSpPr>
          <p:nvPr/>
        </p:nvSpPr>
        <p:spPr bwMode="auto">
          <a:xfrm>
            <a:off x="7787025" y="2648593"/>
            <a:ext cx="15544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en-US" altLang="zh-CN" sz="4800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en-GB" altLang="zh-CN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角色控制系统</a:t>
            </a:r>
            <a:endParaRPr lang="en-GB" altLang="zh-CN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2" name="TextBox 3176"/>
          <p:cNvSpPr txBox="1">
            <a:spLocks noChangeArrowheads="1"/>
          </p:cNvSpPr>
          <p:nvPr/>
        </p:nvSpPr>
        <p:spPr bwMode="auto">
          <a:xfrm>
            <a:off x="10195560" y="2648593"/>
            <a:ext cx="15544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endParaRPr lang="en-US" altLang="zh-CN" sz="4800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事件分发系统</a:t>
            </a:r>
            <a:endParaRPr lang="zh-CN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0" y="2489200"/>
            <a:ext cx="2438400" cy="0"/>
          </a:xfrm>
          <a:prstGeom prst="line">
            <a:avLst/>
          </a:prstGeom>
          <a:ln w="76200">
            <a:solidFill>
              <a:srgbClr val="118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438400" y="2489200"/>
            <a:ext cx="2438400" cy="0"/>
          </a:xfrm>
          <a:prstGeom prst="line">
            <a:avLst/>
          </a:prstGeom>
          <a:ln w="76200">
            <a:solidFill>
              <a:srgbClr val="FF3C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876800" y="2489200"/>
            <a:ext cx="2438400" cy="0"/>
          </a:xfrm>
          <a:prstGeom prst="line">
            <a:avLst/>
          </a:prstGeom>
          <a:ln w="76200">
            <a:solidFill>
              <a:srgbClr val="118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315200" y="2489200"/>
            <a:ext cx="2438400" cy="0"/>
          </a:xfrm>
          <a:prstGeom prst="line">
            <a:avLst/>
          </a:prstGeom>
          <a:ln w="76200">
            <a:solidFill>
              <a:srgbClr val="FF3C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9753600" y="2489200"/>
            <a:ext cx="2438400" cy="0"/>
          </a:xfrm>
          <a:prstGeom prst="line">
            <a:avLst/>
          </a:prstGeom>
          <a:ln w="76200">
            <a:solidFill>
              <a:srgbClr val="118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strip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6524124" y="2126247"/>
            <a:ext cx="5667876" cy="1110078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266330" y="417250"/>
            <a:ext cx="348892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第一章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绪论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330" y="1353390"/>
            <a:ext cx="272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</a:rPr>
              <a:t>论文的结构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6586220" y="2194560"/>
            <a:ext cx="49796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GB" sz="16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论文的结构围绕</a:t>
            </a:r>
            <a:r>
              <a:rPr lang="en-US" altLang="zh-CN" sz="16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SFramework</a:t>
            </a:r>
            <a:r>
              <a:rPr lang="zh-CN" altLang="en-US" sz="16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这个游戏框架项目展开。用软件工程中的迭代模型对项目进行需求分析、概要设计、详细设计、实现和维护等流程。</a:t>
            </a:r>
            <a:endParaRPr lang="zh-CN" altLang="en-US" sz="16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124359" y="1348850"/>
            <a:ext cx="67335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159FDD"/>
                </a:solidFill>
              </a:rPr>
              <a:t>基于</a:t>
            </a:r>
            <a:r>
              <a:rPr lang="en-US" altLang="zh-CN" sz="3200" b="1" dirty="0">
                <a:solidFill>
                  <a:srgbClr val="159FDD"/>
                </a:solidFill>
              </a:rPr>
              <a:t>Unity3D</a:t>
            </a:r>
            <a:r>
              <a:rPr lang="zh-CN" altLang="en-US" sz="3200" b="1" dirty="0">
                <a:solidFill>
                  <a:srgbClr val="159FDD"/>
                </a:solidFill>
              </a:rPr>
              <a:t>的游戏框架设计与实现</a:t>
            </a:r>
            <a:endParaRPr lang="zh-CN" altLang="en-US" sz="3200" b="1" dirty="0">
              <a:solidFill>
                <a:srgbClr val="159FDD"/>
              </a:solidFill>
            </a:endParaRPr>
          </a:p>
        </p:txBody>
      </p:sp>
      <p:sp>
        <p:nvSpPr>
          <p:cNvPr id="88" name="Rectangle 96"/>
          <p:cNvSpPr/>
          <p:nvPr/>
        </p:nvSpPr>
        <p:spPr>
          <a:xfrm>
            <a:off x="5792788" y="3897995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选题依据，研究意义，发展现状，研究方案。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792787" y="3583413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绪论</a:t>
            </a:r>
            <a:endParaRPr lang="zh-CN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5900448" y="3897995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6"/>
          <p:cNvSpPr/>
          <p:nvPr/>
        </p:nvSpPr>
        <p:spPr>
          <a:xfrm>
            <a:off x="9310140" y="3934488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Unity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引擎，设计模式，插件技术介绍。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9310139" y="361990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关键技术综述</a:t>
            </a:r>
            <a:endParaRPr lang="zh-CN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9417800" y="3934488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6"/>
          <p:cNvSpPr/>
          <p:nvPr/>
        </p:nvSpPr>
        <p:spPr>
          <a:xfrm>
            <a:off x="5792788" y="4888093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生命周期需求，模块管理需求，功能需求。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792787" y="4573511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需求分析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5900448" y="4888093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9310140" y="4924586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整体结构设计，系统功能设计，扩展性设计。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9310139" y="4610004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游戏框架设计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9417800" y="4924586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6"/>
          <p:cNvSpPr/>
          <p:nvPr/>
        </p:nvSpPr>
        <p:spPr>
          <a:xfrm>
            <a:off x="5792788" y="5914684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总体结构实现，子系统实现，扩展功能实现，游戏项目应用等。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792787" y="5600102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游戏框架实现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5900448" y="5914684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96"/>
          <p:cNvSpPr/>
          <p:nvPr/>
        </p:nvSpPr>
        <p:spPr>
          <a:xfrm>
            <a:off x="9310140" y="5951177"/>
            <a:ext cx="279812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SFramework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工作总结，未来规划。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310139" y="5636595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总结和展望</a:t>
            </a:r>
            <a:endParaRPr lang="zh-CN" altLang="en-US" sz="1600" b="1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9417800" y="5951177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图片 105" descr="D:\图片\作品共享\Logo\老LOGO.jpg老LOGO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14950" y="2125980"/>
            <a:ext cx="1208405" cy="1109980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5124359" y="3451040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1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8698574" y="3451040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FF5B59"/>
                </a:solidFill>
              </a:rPr>
              <a:t>2</a:t>
            </a:r>
            <a:endParaRPr lang="en-US" altLang="zh-CN" sz="6600" dirty="0">
              <a:solidFill>
                <a:srgbClr val="FF5B59"/>
              </a:solidFill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124359" y="4456581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FF5B59"/>
                </a:solidFill>
              </a:rPr>
              <a:t>3</a:t>
            </a:r>
            <a:endParaRPr lang="zh-CN" altLang="en-US" sz="6600" dirty="0">
              <a:solidFill>
                <a:srgbClr val="FF5B59"/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698574" y="4456581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4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124359" y="5447806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5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8698574" y="5447806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FF5B59"/>
                </a:solidFill>
              </a:rPr>
              <a:t>6</a:t>
            </a:r>
            <a:endParaRPr lang="en-US" altLang="zh-CN" sz="6600" dirty="0">
              <a:solidFill>
                <a:srgbClr val="FF5B59"/>
              </a:solidFill>
            </a:endParaRPr>
          </a:p>
        </p:txBody>
      </p:sp>
      <p:pic>
        <p:nvPicPr>
          <p:cNvPr id="82" name="图片 81" descr="D:\图片\作品共享\Logo\sunsetgame2_512.pngsunsetgame2_51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8105" y="2126400"/>
            <a:ext cx="4347845" cy="4347845"/>
          </a:xfrm>
          <a:prstGeom prst="rect">
            <a:avLst/>
          </a:prstGeom>
        </p:spPr>
      </p:pic>
    </p:spTree>
  </p:cSld>
  <p:clrMapOvr>
    <a:masterClrMapping/>
  </p:clrMapOvr>
  <p:transition>
    <p:strip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9"/>
          <p:cNvSpPr txBox="1"/>
          <p:nvPr/>
        </p:nvSpPr>
        <p:spPr>
          <a:xfrm>
            <a:off x="6383238" y="3171812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032873" y="2628730"/>
            <a:ext cx="180975" cy="1488516"/>
            <a:chOff x="6032873" y="1880798"/>
            <a:chExt cx="180975" cy="1488516"/>
          </a:xfrm>
          <a:solidFill>
            <a:srgbClr val="159FDD"/>
          </a:solidFill>
        </p:grpSpPr>
        <p:sp>
          <p:nvSpPr>
            <p:cNvPr id="13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1380322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6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9" name="TextBox 64"/>
          <p:cNvSpPr txBox="1"/>
          <p:nvPr/>
        </p:nvSpPr>
        <p:spPr>
          <a:xfrm>
            <a:off x="6383238" y="379527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32873" y="1672312"/>
            <a:ext cx="3230880" cy="706755"/>
          </a:xfrm>
          <a:prstGeom prst="rect">
            <a:avLst/>
          </a:prstGeom>
          <a:solidFill>
            <a:srgbClr val="159FDD"/>
          </a:solidFill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</a:rPr>
              <a:t>关键技术综述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49"/>
          <p:cNvSpPr txBox="1"/>
          <p:nvPr/>
        </p:nvSpPr>
        <p:spPr>
          <a:xfrm>
            <a:off x="6383238" y="2529256"/>
            <a:ext cx="19748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Unity3D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40886" y="2073028"/>
            <a:ext cx="355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159FDD"/>
                </a:solidFill>
              </a:rPr>
              <a:t>PART TWO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07157" y="15570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59FDD"/>
                </a:solidFill>
              </a:rPr>
              <a:t>第二部分</a:t>
            </a:r>
            <a:endParaRPr lang="zh-CN" altLang="en-US" sz="2400" dirty="0">
              <a:solidFill>
                <a:srgbClr val="159FDD"/>
              </a:solidFill>
            </a:endParaRPr>
          </a:p>
        </p:txBody>
      </p:sp>
    </p:spTree>
  </p:cSld>
  <p:clrMapOvr>
    <a:masterClrMapping/>
  </p:clrMapOvr>
  <p:transition>
    <p:strips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答辩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4363</Words>
  <Application>WPS 演示</Application>
  <PresentationFormat>宽屏</PresentationFormat>
  <Paragraphs>839</Paragraphs>
  <Slides>40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华文细黑</vt:lpstr>
      <vt:lpstr>华康俪金黑W8(P)</vt:lpstr>
      <vt:lpstr>Calibri</vt:lpstr>
      <vt:lpstr>造字工房悦黑体验版纤细体</vt:lpstr>
      <vt:lpstr>黑体</vt:lpstr>
      <vt:lpstr>Arial Unicode MS</vt:lpstr>
      <vt:lpstr>等线</vt:lpstr>
      <vt:lpstr>Office 主题​​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Garcia</cp:lastModifiedBy>
  <cp:revision>295</cp:revision>
  <dcterms:created xsi:type="dcterms:W3CDTF">2016-04-24T08:41:00Z</dcterms:created>
  <dcterms:modified xsi:type="dcterms:W3CDTF">2019-05-24T14:22:03Z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2052-11.1.0.7881</vt:lpwstr>
  </property>
</Properties>
</file>